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6858000" cx="12192000"/>
  <p:notesSz cx="6858000" cy="2466975"/>
  <p:embeddedFontLst>
    <p:embeddedFont>
      <p:font typeface="Arial Narrow"/>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24">
          <p15:clr>
            <a:srgbClr val="A4A3A4"/>
          </p15:clr>
        </p15:guide>
        <p15:guide id="2" pos="3840">
          <p15:clr>
            <a:srgbClr val="A4A3A4"/>
          </p15:clr>
        </p15:guide>
      </p15:sldGuideLst>
    </p:ext>
    <p:ext uri="GoogleSlidesCustomDataVersion2">
      <go:slidesCustomData xmlns:go="http://customooxmlschemas.google.com/" r:id="rId49" roundtripDataSignature="AMtx7mgtFc4n2pmV1RGZxBf2Vp4CA+vtS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ohn Schlenk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9FC63A-C614-40CD-9ADF-18FADE36FAD5}">
  <a:tblStyle styleId="{BF9FC63A-C614-40CD-9ADF-18FADE36FAD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EF3"/>
          </a:solidFill>
        </a:fill>
      </a:tcStyle>
    </a:wholeTbl>
    <a:band1H>
      <a:tcTxStyle b="off" i="off"/>
      <a:tcStyle>
        <a:fill>
          <a:solidFill>
            <a:srgbClr val="CCDCE6"/>
          </a:solidFill>
        </a:fill>
      </a:tcStyle>
    </a:band1H>
    <a:band2H>
      <a:tcTxStyle b="off" i="off"/>
    </a:band2H>
    <a:band1V>
      <a:tcTxStyle b="off" i="off"/>
      <a:tcStyle>
        <a:fill>
          <a:solidFill>
            <a:srgbClr val="CCDCE6"/>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24"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ArialNarrow-bold.fntdata"/><Relationship Id="rId45" Type="http://schemas.openxmlformats.org/officeDocument/2006/relationships/font" Target="fonts/ArialNarrow-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ArialNarrow-boldItalic.fntdata"/><Relationship Id="rId47" Type="http://schemas.openxmlformats.org/officeDocument/2006/relationships/font" Target="fonts/ArialNarrow-italic.fntdata"/><Relationship Id="rId49" Type="http://customschemas.google.com/relationships/presentationmetadata" Target="meta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1-15T16:50:51.130">
    <p:pos x="6000" y="0"/>
    <p:text>reference sheet</p:text>
    <p:extLst>
      <p:ext uri="{C676402C-5697-4E1C-873F-D02D1690AC5C}">
        <p15:threadingInfo timeZoneBias="0"/>
      </p:ext>
      <p:ext uri="http://customooxmlschemas.google.com/">
        <go:slidesCustomData xmlns:go="http://customooxmlschemas.google.com/" commentPostId="AAABEKiaMi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4719" cy="467231"/>
          </a:xfrm>
          <a:prstGeom prst="rect">
            <a:avLst/>
          </a:prstGeom>
          <a:noFill/>
          <a:ln>
            <a:noFill/>
          </a:ln>
        </p:spPr>
        <p:txBody>
          <a:bodyPr anchorCtr="0" anchor="t" bIns="46675" lIns="93350" spcFirstLastPara="1" rIns="93350" wrap="square" tIns="466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9930" y="0"/>
            <a:ext cx="3044719" cy="467231"/>
          </a:xfrm>
          <a:prstGeom prst="rect">
            <a:avLst/>
          </a:prstGeom>
          <a:noFill/>
          <a:ln>
            <a:noFill/>
          </a:ln>
        </p:spPr>
        <p:txBody>
          <a:bodyPr anchorCtr="0" anchor="t" bIns="46675" lIns="93350" spcFirstLastPara="1" rIns="93350" wrap="square" tIns="466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5046"/>
            <a:ext cx="3044719" cy="467230"/>
          </a:xfrm>
          <a:prstGeom prst="rect">
            <a:avLst/>
          </a:prstGeom>
          <a:noFill/>
          <a:ln>
            <a:noFill/>
          </a:ln>
        </p:spPr>
        <p:txBody>
          <a:bodyPr anchorCtr="0" anchor="b" bIns="46675" lIns="93350" spcFirstLastPara="1" rIns="93350" wrap="square" tIns="466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bout.att.com/pages/cyberaware/ae/smishing" TargetMode="External"/><Relationship Id="rId3" Type="http://schemas.openxmlformats.org/officeDocument/2006/relationships/hyperlink" Target="https://about.att.com/pages/cyberaware/ae/smishing" TargetMode="External"/><Relationship Id="rId4" Type="http://schemas.openxmlformats.org/officeDocument/2006/relationships/hyperlink" Target="https://about.att.com/pages/cyberaware/ae/smish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crashers.com/work-from-home-scams-list-fake-job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ysafeonline.org/blog/3-internet-scams-targeting-seniors-avoid/"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dentitytheft.gov/"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sumer.ftc.gov/articles/giving-charities-help-veterans"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com/story/money/personal-finance/susan-tompor/2019/05/09/grandparent-scam-send-cash-alert/1128797001/"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com/story/money/personal-finance/susan-tompor/2019/05/09/grandparent-scam-send-cash-alert/1128797001/"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earchsecurity.techtarget.com/definition/password" TargetMode="External"/><Relationship Id="rId3" Type="http://schemas.openxmlformats.org/officeDocument/2006/relationships/hyperlink" Target="https://www.techopedia.com/definition/4042/passwor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702628" y="4481532"/>
            <a:ext cx="5621020" cy="3780725"/>
          </a:xfrm>
          <a:prstGeom prst="rect">
            <a:avLst/>
          </a:prstGeom>
          <a:noFill/>
          <a:ln>
            <a:noFill/>
          </a:ln>
        </p:spPr>
        <p:txBody>
          <a:bodyPr anchorCtr="0" anchor="t" bIns="46675" lIns="93350" spcFirstLastPara="1" rIns="93350" wrap="square" tIns="46675">
            <a:noAutofit/>
          </a:bodyPr>
          <a:lstStyle/>
          <a:p>
            <a:pPr indent="0" lvl="0" marL="0" rtl="0" algn="l">
              <a:lnSpc>
                <a:spcPct val="100000"/>
              </a:lnSpc>
              <a:spcBef>
                <a:spcPts val="0"/>
              </a:spcBef>
              <a:spcAft>
                <a:spcPts val="0"/>
              </a:spcAft>
              <a:buClr>
                <a:schemeClr val="dk1"/>
              </a:buClr>
              <a:buSzPts val="1100"/>
              <a:buFont typeface="Noto Sans Symbols"/>
              <a:buNone/>
            </a:pPr>
            <a:r>
              <a:t/>
            </a:r>
            <a:endParaRPr b="0" sz="1100">
              <a:latin typeface="Calibri"/>
              <a:ea typeface="Calibri"/>
              <a:cs typeface="Calibri"/>
              <a:sym typeface="Calibri"/>
            </a:endParaRPr>
          </a:p>
        </p:txBody>
      </p:sp>
      <p:sp>
        <p:nvSpPr>
          <p:cNvPr id="92" name="Google Shape;92;p1: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0: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Another way to increase password strength is to use a ‘Passphrase’:</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A passphrase is a short phrase used as a password in which you can substitute letters with symbols and numbers. </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Make sure that it’s a random sentence that has some meaning to you and not a famous quote or phrase.</a:t>
            </a:r>
            <a:endParaRPr sz="1800">
              <a:latin typeface="Arial"/>
              <a:ea typeface="Arial"/>
              <a:cs typeface="Arial"/>
              <a:sym typeface="Arial"/>
            </a:endParaRPr>
          </a:p>
          <a:p>
            <a:pPr indent="0" lvl="0" marL="0" rtl="0" algn="l">
              <a:lnSpc>
                <a:spcPct val="100000"/>
              </a:lnSpc>
              <a:spcBef>
                <a:spcPts val="30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Source:</a:t>
            </a:r>
            <a:endParaRPr/>
          </a:p>
          <a:p>
            <a:pPr indent="0" lvl="0" marL="0" rtl="0" algn="l">
              <a:lnSpc>
                <a:spcPct val="100000"/>
              </a:lnSpc>
              <a:spcBef>
                <a:spcPts val="0"/>
              </a:spcBef>
              <a:spcAft>
                <a:spcPts val="0"/>
              </a:spcAft>
              <a:buSzPts val="1400"/>
              <a:buNone/>
            </a:pPr>
            <a:r>
              <a:rPr lang="en-US"/>
              <a:t>https://www.techopedia.com/definition/4041/passphrase</a:t>
            </a:r>
            <a:endParaRPr/>
          </a:p>
        </p:txBody>
      </p:sp>
      <p:sp>
        <p:nvSpPr>
          <p:cNvPr id="171" name="Google Shape;171;p10: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702628" y="4223658"/>
            <a:ext cx="5621020" cy="3037114"/>
          </a:xfrm>
          <a:prstGeom prst="rect">
            <a:avLst/>
          </a:prstGeom>
          <a:noFill/>
          <a:ln>
            <a:noFill/>
          </a:ln>
        </p:spPr>
        <p:txBody>
          <a:bodyPr anchorCtr="0" anchor="t" bIns="46675" lIns="93350" spcFirstLastPara="1" rIns="93350" wrap="square" tIns="46675">
            <a:normAutofit/>
          </a:bodyPr>
          <a:lstStyle/>
          <a:p>
            <a:pPr indent="0" lvl="0" marL="0" marR="0" rtl="0" algn="l">
              <a:lnSpc>
                <a:spcPct val="80000"/>
              </a:lnSpc>
              <a:spcBef>
                <a:spcPts val="0"/>
              </a:spcBef>
              <a:spcAft>
                <a:spcPts val="0"/>
              </a:spcAft>
              <a:buSzPts val="1400"/>
              <a:buNone/>
            </a:pPr>
            <a:r>
              <a:rPr i="1" lang="en-US" sz="585">
                <a:solidFill>
                  <a:srgbClr val="000000"/>
                </a:solidFill>
                <a:latin typeface="Arial"/>
                <a:ea typeface="Arial"/>
                <a:cs typeface="Arial"/>
                <a:sym typeface="Arial"/>
              </a:rPr>
              <a:t>This slide has 1 build.</a:t>
            </a:r>
            <a:endParaRPr/>
          </a:p>
          <a:p>
            <a:pPr indent="0" lvl="0" marL="0" marR="0" rtl="0" algn="l">
              <a:lnSpc>
                <a:spcPct val="80000"/>
              </a:lnSpc>
              <a:spcBef>
                <a:spcPts val="1200"/>
              </a:spcBef>
              <a:spcAft>
                <a:spcPts val="0"/>
              </a:spcAft>
              <a:buSzPts val="1400"/>
              <a:buNone/>
            </a:pPr>
            <a:r>
              <a:t/>
            </a:r>
            <a:endParaRPr sz="585">
              <a:latin typeface="Arial"/>
              <a:ea typeface="Arial"/>
              <a:cs typeface="Arial"/>
              <a:sym typeface="Arial"/>
            </a:endParaRPr>
          </a:p>
          <a:p>
            <a:pPr indent="0" lvl="0" marL="0" marR="0" rtl="0" algn="l">
              <a:lnSpc>
                <a:spcPct val="80000"/>
              </a:lnSpc>
              <a:spcBef>
                <a:spcPts val="1200"/>
              </a:spcBef>
              <a:spcAft>
                <a:spcPts val="0"/>
              </a:spcAft>
              <a:buSzPts val="1400"/>
              <a:buNone/>
            </a:pPr>
            <a:r>
              <a:rPr b="1" lang="en-US" sz="585" cap="none">
                <a:solidFill>
                  <a:srgbClr val="000000"/>
                </a:solidFill>
                <a:latin typeface="Arial"/>
                <a:ea typeface="Arial"/>
                <a:cs typeface="Arial"/>
                <a:sym typeface="Arial"/>
              </a:rPr>
              <a:t>SAY</a:t>
            </a:r>
            <a:endParaRPr b="1" sz="585" cap="none">
              <a:latin typeface="Arial"/>
              <a:ea typeface="Arial"/>
              <a:cs typeface="Arial"/>
              <a:sym typeface="Arial"/>
            </a:endParaRPr>
          </a:p>
          <a:p>
            <a:pPr indent="0" lvl="0" marL="0" marR="0" rtl="0" algn="l">
              <a:lnSpc>
                <a:spcPct val="80000"/>
              </a:lnSpc>
              <a:spcBef>
                <a:spcPts val="1200"/>
              </a:spcBef>
              <a:spcAft>
                <a:spcPts val="0"/>
              </a:spcAft>
              <a:buSzPts val="1400"/>
              <a:buNone/>
            </a:pPr>
            <a:r>
              <a:rPr lang="en-US" sz="585">
                <a:solidFill>
                  <a:srgbClr val="000000"/>
                </a:solidFill>
                <a:latin typeface="Arial"/>
                <a:ea typeface="Arial"/>
                <a:cs typeface="Arial"/>
                <a:sym typeface="Arial"/>
              </a:rPr>
              <a:t>73% of people use the same passwords for all or most of their accounts. </a:t>
            </a:r>
            <a:endParaRPr sz="585">
              <a:latin typeface="Arial"/>
              <a:ea typeface="Arial"/>
              <a:cs typeface="Arial"/>
              <a:sym typeface="Arial"/>
            </a:endParaRPr>
          </a:p>
          <a:p>
            <a:pPr indent="0" lvl="0" marL="0" marR="0" rtl="0" algn="l">
              <a:lnSpc>
                <a:spcPct val="80000"/>
              </a:lnSpc>
              <a:spcBef>
                <a:spcPts val="1200"/>
              </a:spcBef>
              <a:spcAft>
                <a:spcPts val="0"/>
              </a:spcAft>
              <a:buSzPts val="1400"/>
              <a:buNone/>
            </a:pPr>
            <a:r>
              <a:rPr b="1" lang="en-US" sz="585" cap="none">
                <a:solidFill>
                  <a:srgbClr val="000000"/>
                </a:solidFill>
                <a:latin typeface="Arial"/>
                <a:ea typeface="Arial"/>
                <a:cs typeface="Arial"/>
                <a:sym typeface="Arial"/>
              </a:rPr>
              <a:t>ASK</a:t>
            </a:r>
            <a:endParaRPr b="1" sz="585" cap="none">
              <a:latin typeface="Arial"/>
              <a:ea typeface="Arial"/>
              <a:cs typeface="Arial"/>
              <a:sym typeface="Arial"/>
            </a:endParaRPr>
          </a:p>
          <a:p>
            <a:pPr indent="0" lvl="0" marL="0" marR="0" rtl="0" algn="l">
              <a:lnSpc>
                <a:spcPct val="80000"/>
              </a:lnSpc>
              <a:spcBef>
                <a:spcPts val="1200"/>
              </a:spcBef>
              <a:spcAft>
                <a:spcPts val="0"/>
              </a:spcAft>
              <a:buSzPts val="1400"/>
              <a:buNone/>
            </a:pPr>
            <a:r>
              <a:rPr lang="en-US" sz="585">
                <a:solidFill>
                  <a:srgbClr val="000000"/>
                </a:solidFill>
                <a:latin typeface="Arial"/>
                <a:ea typeface="Arial"/>
                <a:cs typeface="Arial"/>
                <a:sym typeface="Arial"/>
              </a:rPr>
              <a:t>Why is it a bad idea to use the same password for your Facebook, email, banking, or healthcare accounts?</a:t>
            </a:r>
            <a:endParaRPr sz="585">
              <a:latin typeface="Arial"/>
              <a:ea typeface="Arial"/>
              <a:cs typeface="Arial"/>
              <a:sym typeface="Arial"/>
            </a:endParaRPr>
          </a:p>
          <a:p>
            <a:pPr indent="0" lvl="0" marL="0" marR="0" rtl="0" algn="l">
              <a:lnSpc>
                <a:spcPct val="80000"/>
              </a:lnSpc>
              <a:spcBef>
                <a:spcPts val="1200"/>
              </a:spcBef>
              <a:spcAft>
                <a:spcPts val="0"/>
              </a:spcAft>
              <a:buSzPts val="1400"/>
              <a:buNone/>
            </a:pPr>
            <a:r>
              <a:rPr b="1" lang="en-US" sz="585" cap="none">
                <a:solidFill>
                  <a:srgbClr val="000000"/>
                </a:solidFill>
                <a:latin typeface="Arial"/>
                <a:ea typeface="Arial"/>
                <a:cs typeface="Arial"/>
                <a:sym typeface="Arial"/>
              </a:rPr>
              <a:t>SAY</a:t>
            </a:r>
            <a:endParaRPr b="1" sz="585" cap="none">
              <a:latin typeface="Arial"/>
              <a:ea typeface="Arial"/>
              <a:cs typeface="Arial"/>
              <a:sym typeface="Arial"/>
            </a:endParaRPr>
          </a:p>
          <a:p>
            <a:pPr indent="0" lvl="0" marL="0" marR="0" rtl="0" algn="l">
              <a:lnSpc>
                <a:spcPct val="80000"/>
              </a:lnSpc>
              <a:spcBef>
                <a:spcPts val="1200"/>
              </a:spcBef>
              <a:spcAft>
                <a:spcPts val="0"/>
              </a:spcAft>
              <a:buSzPts val="1400"/>
              <a:buNone/>
            </a:pPr>
            <a:r>
              <a:rPr lang="en-US" sz="585">
                <a:solidFill>
                  <a:srgbClr val="000000"/>
                </a:solidFill>
                <a:latin typeface="Arial"/>
                <a:ea typeface="Arial"/>
                <a:cs typeface="Arial"/>
                <a:sym typeface="Arial"/>
              </a:rPr>
              <a:t>If you use the same password for every account, a breach in one system could make your other accounts vulnerable as well.  </a:t>
            </a:r>
            <a:endParaRPr sz="585">
              <a:latin typeface="Arial"/>
              <a:ea typeface="Arial"/>
              <a:cs typeface="Arial"/>
              <a:sym typeface="Arial"/>
            </a:endParaRPr>
          </a:p>
          <a:p>
            <a:pPr indent="0" lvl="0" marL="0" marR="0" rtl="0" algn="l">
              <a:lnSpc>
                <a:spcPct val="80000"/>
              </a:lnSpc>
              <a:spcBef>
                <a:spcPts val="1200"/>
              </a:spcBef>
              <a:spcAft>
                <a:spcPts val="0"/>
              </a:spcAft>
              <a:buSzPts val="1400"/>
              <a:buNone/>
            </a:pPr>
            <a:r>
              <a:rPr lang="en-US" sz="585">
                <a:solidFill>
                  <a:srgbClr val="000000"/>
                </a:solidFill>
                <a:latin typeface="Arial"/>
                <a:ea typeface="Arial"/>
                <a:cs typeface="Arial"/>
                <a:sym typeface="Arial"/>
              </a:rPr>
              <a:t>Having multiple passwords can be hard to remember. A simple trick is to start with a base password and then add an abbreviation to the beginning or end that reminds you what account it is for.</a:t>
            </a:r>
            <a:endParaRPr sz="585">
              <a:latin typeface="Arial"/>
              <a:ea typeface="Arial"/>
              <a:cs typeface="Arial"/>
              <a:sym typeface="Arial"/>
            </a:endParaRPr>
          </a:p>
          <a:p>
            <a:pPr indent="0" lvl="0" marL="0" marR="0" rtl="0" algn="l">
              <a:lnSpc>
                <a:spcPct val="80000"/>
              </a:lnSpc>
              <a:spcBef>
                <a:spcPts val="1200"/>
              </a:spcBef>
              <a:spcAft>
                <a:spcPts val="0"/>
              </a:spcAft>
              <a:buSzPts val="1400"/>
              <a:buNone/>
            </a:pPr>
            <a:r>
              <a:t/>
            </a:r>
            <a:endParaRPr i="1" sz="585">
              <a:solidFill>
                <a:srgbClr val="000000"/>
              </a:solidFill>
              <a:latin typeface="Arial"/>
              <a:ea typeface="Arial"/>
              <a:cs typeface="Arial"/>
              <a:sym typeface="Arial"/>
            </a:endParaRPr>
          </a:p>
          <a:p>
            <a:pPr indent="0" lvl="0" marL="0" marR="0" rtl="0" algn="l">
              <a:lnSpc>
                <a:spcPct val="80000"/>
              </a:lnSpc>
              <a:spcBef>
                <a:spcPts val="1200"/>
              </a:spcBef>
              <a:spcAft>
                <a:spcPts val="0"/>
              </a:spcAft>
              <a:buSzPts val="1400"/>
              <a:buNone/>
            </a:pPr>
            <a:r>
              <a:rPr i="1" lang="en-US" sz="585">
                <a:solidFill>
                  <a:srgbClr val="000000"/>
                </a:solidFill>
                <a:latin typeface="Arial"/>
                <a:ea typeface="Arial"/>
                <a:cs typeface="Arial"/>
                <a:sym typeface="Arial"/>
              </a:rPr>
              <a:t>Build 1</a:t>
            </a:r>
            <a:endParaRPr i="1" sz="585">
              <a:latin typeface="Arial"/>
              <a:ea typeface="Arial"/>
              <a:cs typeface="Arial"/>
              <a:sym typeface="Arial"/>
            </a:endParaRPr>
          </a:p>
          <a:p>
            <a:pPr indent="0" lvl="0" marL="0" marR="0" rtl="0" algn="l">
              <a:lnSpc>
                <a:spcPct val="80000"/>
              </a:lnSpc>
              <a:spcBef>
                <a:spcPts val="1200"/>
              </a:spcBef>
              <a:spcAft>
                <a:spcPts val="0"/>
              </a:spcAft>
              <a:buSzPts val="1400"/>
              <a:buNone/>
            </a:pPr>
            <a:r>
              <a:rPr lang="en-US" sz="585">
                <a:solidFill>
                  <a:srgbClr val="000000"/>
                </a:solidFill>
                <a:latin typeface="Arial"/>
                <a:ea typeface="Arial"/>
                <a:cs typeface="Arial"/>
                <a:sym typeface="Arial"/>
              </a:rPr>
              <a:t>Starting with a base password, we can add GMA to signify Gmail and FAC to signify Facebook. You could add any prefix or suffix you would like, as long as you remember what it stands for.</a:t>
            </a:r>
            <a:endParaRPr sz="585">
              <a:latin typeface="Arial"/>
              <a:ea typeface="Arial"/>
              <a:cs typeface="Arial"/>
              <a:sym typeface="Arial"/>
            </a:endParaRPr>
          </a:p>
          <a:p>
            <a:pPr indent="0" lvl="0" marL="0" rtl="0" algn="l">
              <a:lnSpc>
                <a:spcPct val="80000"/>
              </a:lnSpc>
              <a:spcBef>
                <a:spcPts val="600"/>
              </a:spcBef>
              <a:spcAft>
                <a:spcPts val="0"/>
              </a:spcAft>
              <a:buClr>
                <a:schemeClr val="dk1"/>
              </a:buClr>
              <a:buSzPts val="390"/>
              <a:buFont typeface="Arial"/>
              <a:buNone/>
            </a:pPr>
            <a:r>
              <a:t/>
            </a:r>
            <a:endParaRPr sz="390"/>
          </a:p>
        </p:txBody>
      </p:sp>
      <p:sp>
        <p:nvSpPr>
          <p:cNvPr id="180" name="Google Shape;180;p11: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81" name="Google Shape;181;p11:notes"/>
          <p:cNvSpPr/>
          <p:nvPr>
            <p:ph idx="2" type="sldImg"/>
          </p:nvPr>
        </p:nvSpPr>
        <p:spPr>
          <a:xfrm>
            <a:off x="1512888" y="1012825"/>
            <a:ext cx="4079875" cy="2295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The longer you keep a password, the longer attackers can attempt to crack it. </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If your password is vulnerable and is at risk of falling into the wrong hands, then changing your password often will shorten the amount of time a criminal might have to access your information using the weak password.</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The recommended time for changing passwords is once every 90 days. But if this is too often for you, make sure to change your passwords at least once every 6-12 months.</a:t>
            </a:r>
            <a:endParaRPr sz="1800">
              <a:latin typeface="Arial"/>
              <a:ea typeface="Arial"/>
              <a:cs typeface="Arial"/>
              <a:sym typeface="Arial"/>
            </a:endParaRPr>
          </a:p>
          <a:p>
            <a:pPr indent="0" lvl="0" marL="0" rtl="0" algn="l">
              <a:lnSpc>
                <a:spcPct val="100000"/>
              </a:lnSpc>
              <a:spcBef>
                <a:spcPts val="300"/>
              </a:spcBef>
              <a:spcAft>
                <a:spcPts val="0"/>
              </a:spcAft>
              <a:buClr>
                <a:schemeClr val="dk1"/>
              </a:buClr>
              <a:buSzPts val="1200"/>
              <a:buFont typeface="Arial"/>
              <a:buNone/>
            </a:pPr>
            <a:r>
              <a:t/>
            </a:r>
            <a:endParaRPr>
              <a:solidFill>
                <a:schemeClr val="dk1"/>
              </a:solidFill>
            </a:endParaRPr>
          </a:p>
        </p:txBody>
      </p:sp>
      <p:sp>
        <p:nvSpPr>
          <p:cNvPr id="192" name="Google Shape;192;p12: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3: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A password management system is a software application that stores and manages a user’s passwords for various online accounts. A user can store account log-in information for all their accounts in one place, therefore only having to remember one main password.</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ASK</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Does anybody here already use a password management system?</a:t>
            </a:r>
            <a:endParaRPr sz="1800">
              <a:latin typeface="Arial"/>
              <a:ea typeface="Arial"/>
              <a:cs typeface="Arial"/>
              <a:sym typeface="Arial"/>
            </a:endParaRPr>
          </a:p>
          <a:p>
            <a:pPr indent="0" lvl="0" marL="45720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Facilitator note: If yes, ask which systems? If no, mention recommended systems shown on the slide.</a:t>
            </a:r>
            <a:endParaRPr i="1"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One thing to keep in mind, however, is that you shouldn’t rely on password management systems that are built into web browsers. </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Browsers like Google Chrome will ask if you want to save a password or “auto-fill” information. You should always click No. They can’t compete with dedicated services which have a lot of useful features, offer a more powerful interface, and are a lot more secure.</a:t>
            </a:r>
            <a:endParaRPr sz="1800">
              <a:latin typeface="Arial"/>
              <a:ea typeface="Arial"/>
              <a:cs typeface="Arial"/>
              <a:sym typeface="Arial"/>
            </a:endParaRPr>
          </a:p>
          <a:p>
            <a:pPr indent="0" lvl="0" marL="0" rtl="0" algn="l">
              <a:lnSpc>
                <a:spcPct val="100000"/>
              </a:lnSpc>
              <a:spcBef>
                <a:spcPts val="300"/>
              </a:spcBef>
              <a:spcAft>
                <a:spcPts val="0"/>
              </a:spcAft>
              <a:buSzPts val="1400"/>
              <a:buNone/>
            </a:pPr>
            <a:r>
              <a:t/>
            </a:r>
            <a:endParaRPr sz="1000"/>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en-US" sz="1000"/>
              <a:t>Source: </a:t>
            </a:r>
            <a:endParaRPr/>
          </a:p>
          <a:p>
            <a:pPr indent="0" lvl="0" marL="0" rtl="0" algn="l">
              <a:lnSpc>
                <a:spcPct val="100000"/>
              </a:lnSpc>
              <a:spcBef>
                <a:spcPts val="0"/>
              </a:spcBef>
              <a:spcAft>
                <a:spcPts val="0"/>
              </a:spcAft>
              <a:buSzPts val="1400"/>
              <a:buNone/>
            </a:pPr>
            <a:r>
              <a:rPr lang="en-US" sz="1000"/>
              <a:t>https://www.howtogeek.com/141500/why-you-should-use-a-password-manager-and-how-to-get-started</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1" name="Google Shape;201;p13: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42535" y="4165846"/>
            <a:ext cx="5741203" cy="4038524"/>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Now let’s look more closely at phishing, vishing, and smishing.</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ASK</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By a show of hands, who here has ever received a suspicious email from a company or organization, but wasn’t sure of its authenticity?</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This example of a spam email has clues for what to look for to identify the legitimacy of emails you receive from a company or organization. The user received an email from their financial institution, it looks real but let’s take a closer look at some specific details:</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Look at the email address of the sender: user-supports4@Barclays.co.uk (questionable identity: think, why does it say user-supports4?).</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Now the Subject: this subject has an obvious spelling error/typo (an automated email from a company will rarely have a typo).</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The text in an email is the most important. Think to yourself: Are caps appropriate? Why are they asking me for personal information over email? </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Be wary of links or attachments. You can hover your mouse over the link and see its true destination, you can google the site and see if it comes back as a safe site, question if the link looks fishy – if it does, DO NOT CLICK.</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Authentic emails are almost always signed by individuals. </a:t>
            </a:r>
            <a:endParaRPr sz="1800">
              <a:latin typeface="Arial"/>
              <a:ea typeface="Arial"/>
              <a:cs typeface="Arial"/>
              <a:sym typeface="Arial"/>
            </a:endParaRPr>
          </a:p>
          <a:p>
            <a:pPr indent="0" lvl="0" marL="0" marR="0" rtl="0" algn="l">
              <a:lnSpc>
                <a:spcPct val="100000"/>
              </a:lnSpc>
              <a:spcBef>
                <a:spcPts val="900"/>
              </a:spcBef>
              <a:spcAft>
                <a:spcPts val="0"/>
              </a:spcAft>
              <a:buSzPts val="1400"/>
              <a:buNone/>
            </a:pPr>
            <a:r>
              <a:rPr lang="en-US" sz="1800">
                <a:solidFill>
                  <a:srgbClr val="000000"/>
                </a:solidFill>
                <a:latin typeface="Arial"/>
                <a:ea typeface="Arial"/>
                <a:cs typeface="Arial"/>
                <a:sym typeface="Arial"/>
              </a:rPr>
              <a:t>A scam is never totally obvious. It’s up to the user to question and think of the reason behind the email received. When in doubt, call the institution directly. It never hurts to go to the direct source. </a:t>
            </a:r>
            <a:endParaRPr sz="1800">
              <a:latin typeface="Arial"/>
              <a:ea typeface="Arial"/>
              <a:cs typeface="Arial"/>
              <a:sym typeface="Arial"/>
            </a:endParaRPr>
          </a:p>
        </p:txBody>
      </p:sp>
      <p:sp>
        <p:nvSpPr>
          <p:cNvPr id="214" name="Google Shape;214;p14: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15" name="Google Shape;215;p14:notes"/>
          <p:cNvSpPr/>
          <p:nvPr>
            <p:ph idx="2" type="sldImg"/>
          </p:nvPr>
        </p:nvSpPr>
        <p:spPr>
          <a:xfrm>
            <a:off x="1465263" y="995363"/>
            <a:ext cx="4003675" cy="2252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5: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i="1" lang="en-US" sz="1800">
                <a:solidFill>
                  <a:srgbClr val="000000"/>
                </a:solidFill>
                <a:latin typeface="Arial"/>
                <a:ea typeface="Arial"/>
                <a:cs typeface="Arial"/>
                <a:sym typeface="Arial"/>
              </a:rPr>
              <a:t>This slide links to an external resource.</a:t>
            </a:r>
            <a:endParaRPr i="1"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Neighbor spoofing is a particularly devious method used for vishing attempts whereby the criminals try to trick people into answering calls by mimicking their number or by using a number that looks like someone is calling from the same area as them.</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DO</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Open the </a:t>
            </a:r>
            <a:r>
              <a:rPr i="1" lang="en-US" sz="1800">
                <a:solidFill>
                  <a:srgbClr val="000000"/>
                </a:solidFill>
                <a:latin typeface="Arial"/>
                <a:ea typeface="Arial"/>
                <a:cs typeface="Arial"/>
                <a:sym typeface="Arial"/>
              </a:rPr>
              <a:t>Cyber Aware Neighbor Spoofing </a:t>
            </a:r>
            <a:r>
              <a:rPr lang="en-US" sz="1800">
                <a:solidFill>
                  <a:srgbClr val="000000"/>
                </a:solidFill>
                <a:latin typeface="Arial"/>
                <a:ea typeface="Arial"/>
                <a:cs typeface="Arial"/>
                <a:sym typeface="Arial"/>
              </a:rPr>
              <a:t>video (click the image).</a:t>
            </a:r>
            <a:endParaRPr sz="1800">
              <a:latin typeface="Arial"/>
              <a:ea typeface="Arial"/>
              <a:cs typeface="Arial"/>
              <a:sym typeface="Arial"/>
            </a:endParaRPr>
          </a:p>
          <a:p>
            <a:pPr indent="0" lvl="0" marL="0" rtl="0" algn="l">
              <a:lnSpc>
                <a:spcPct val="100000"/>
              </a:lnSpc>
              <a:spcBef>
                <a:spcPts val="600"/>
              </a:spcBef>
              <a:spcAft>
                <a:spcPts val="0"/>
              </a:spcAft>
              <a:buClr>
                <a:schemeClr val="dk1"/>
              </a:buClr>
              <a:buSzPts val="1200"/>
              <a:buFont typeface="Noto Sans Symbols"/>
              <a:buNone/>
            </a:pPr>
            <a:r>
              <a:t/>
            </a:r>
            <a:endParaRPr/>
          </a:p>
          <a:p>
            <a:pPr indent="0" lvl="0" marL="0" rtl="0" algn="l">
              <a:lnSpc>
                <a:spcPct val="100000"/>
              </a:lnSpc>
              <a:spcBef>
                <a:spcPts val="0"/>
              </a:spcBef>
              <a:spcAft>
                <a:spcPts val="0"/>
              </a:spcAft>
              <a:buClr>
                <a:schemeClr val="dk1"/>
              </a:buClr>
              <a:buSzPts val="1200"/>
              <a:buFont typeface="Noto Sans Symbols"/>
              <a:buNone/>
            </a:pPr>
            <a:r>
              <a:t/>
            </a:r>
            <a:endParaRPr/>
          </a:p>
          <a:p>
            <a:pPr indent="0" lvl="0" marL="0" rtl="0" algn="l">
              <a:lnSpc>
                <a:spcPct val="100000"/>
              </a:lnSpc>
              <a:spcBef>
                <a:spcPts val="0"/>
              </a:spcBef>
              <a:spcAft>
                <a:spcPts val="0"/>
              </a:spcAft>
              <a:buClr>
                <a:schemeClr val="dk1"/>
              </a:buClr>
              <a:buSzPts val="1200"/>
              <a:buFont typeface="Noto Sans Symbols"/>
              <a:buNone/>
            </a:pPr>
            <a:r>
              <a:rPr lang="en-US"/>
              <a:t>Video URL: </a:t>
            </a:r>
            <a:endParaRPr/>
          </a:p>
          <a:p>
            <a:pPr indent="0" lvl="0" marL="0" rtl="0" algn="l">
              <a:lnSpc>
                <a:spcPct val="100000"/>
              </a:lnSpc>
              <a:spcBef>
                <a:spcPts val="0"/>
              </a:spcBef>
              <a:spcAft>
                <a:spcPts val="0"/>
              </a:spcAft>
              <a:buClr>
                <a:schemeClr val="dk1"/>
              </a:buClr>
              <a:buSzPts val="1200"/>
              <a:buFont typeface="Noto Sans Symbols"/>
              <a:buNone/>
            </a:pPr>
            <a:r>
              <a:rPr lang="en-US"/>
              <a:t>https://www.youtube.com/watch?v=zYhcM1KA2q8</a:t>
            </a:r>
            <a:endParaRPr/>
          </a:p>
        </p:txBody>
      </p:sp>
      <p:sp>
        <p:nvSpPr>
          <p:cNvPr id="232" name="Google Shape;232;p15: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42535" y="4165846"/>
            <a:ext cx="5741203" cy="4038524"/>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Smishing is a text message that leads you to a fake website that imitates a real company. That site will ask for personal information – username, password or credit card information. It’s called Smishing because texts are called "short message system" or SMS.</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AT&amp;T recommends the following steps for protecting yourself against smishing:</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Only open and reply to text messages from numbers you know and trust. </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Don’t text back someone who is asking for personal information. </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Don’t click on links included in a text message. </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You can report spam texts to your carrier by forwarding it to the number 7726 (SPAM), </a:t>
            </a:r>
            <a:br>
              <a:rPr lang="en-US" sz="1800">
                <a:solidFill>
                  <a:srgbClr val="000000"/>
                </a:solidFill>
                <a:latin typeface="Arial"/>
                <a:ea typeface="Arial"/>
                <a:cs typeface="Arial"/>
                <a:sym typeface="Arial"/>
              </a:rPr>
            </a:br>
            <a:r>
              <a:rPr lang="en-US" sz="1800">
                <a:solidFill>
                  <a:srgbClr val="000000"/>
                </a:solidFill>
                <a:latin typeface="Arial"/>
                <a:ea typeface="Arial"/>
                <a:cs typeface="Arial"/>
                <a:sym typeface="Arial"/>
              </a:rPr>
              <a:t>free of charge. </a:t>
            </a:r>
            <a:endParaRPr sz="1800">
              <a:latin typeface="Arial"/>
              <a:ea typeface="Arial"/>
              <a:cs typeface="Arial"/>
              <a:sym typeface="Arial"/>
            </a:endParaRPr>
          </a:p>
          <a:p>
            <a:pPr indent="0" lvl="0" marL="0" rtl="0" algn="l">
              <a:lnSpc>
                <a:spcPct val="100000"/>
              </a:lnSpc>
              <a:spcBef>
                <a:spcPts val="300"/>
              </a:spcBef>
              <a:spcAft>
                <a:spcPts val="0"/>
              </a:spcAft>
              <a:buSzPts val="1400"/>
              <a:buNone/>
            </a:pPr>
            <a:r>
              <a:t/>
            </a:r>
            <a:endParaRPr u="sng">
              <a:solidFill>
                <a:schemeClr val="hlink"/>
              </a:solidFill>
              <a:hlinkClick r:id="rId2"/>
            </a:endParaRPr>
          </a:p>
          <a:p>
            <a:pPr indent="0" lvl="0" marL="0" rtl="0" algn="l">
              <a:lnSpc>
                <a:spcPct val="100000"/>
              </a:lnSpc>
              <a:spcBef>
                <a:spcPts val="0"/>
              </a:spcBef>
              <a:spcAft>
                <a:spcPts val="0"/>
              </a:spcAft>
              <a:buSzPts val="1400"/>
              <a:buNone/>
            </a:pPr>
            <a:r>
              <a:rPr lang="en-US" u="sng">
                <a:solidFill>
                  <a:schemeClr val="hlink"/>
                </a:solidFill>
                <a:hlinkClick r:id="rId3"/>
              </a:rPr>
              <a:t>Source:</a:t>
            </a:r>
            <a:endParaRPr/>
          </a:p>
          <a:p>
            <a:pPr indent="0" lvl="0" marL="0" rtl="0" algn="l">
              <a:lnSpc>
                <a:spcPct val="100000"/>
              </a:lnSpc>
              <a:spcBef>
                <a:spcPts val="0"/>
              </a:spcBef>
              <a:spcAft>
                <a:spcPts val="0"/>
              </a:spcAft>
              <a:buSzPts val="1400"/>
              <a:buNone/>
            </a:pPr>
            <a:r>
              <a:rPr lang="en-US" u="sng">
                <a:solidFill>
                  <a:schemeClr val="hlink"/>
                </a:solidFill>
                <a:hlinkClick r:id="rId4"/>
              </a:rPr>
              <a:t>about.att.com/pages/cyberaware/ae/smishing</a:t>
            </a:r>
            <a:endParaRPr/>
          </a:p>
        </p:txBody>
      </p:sp>
      <p:sp>
        <p:nvSpPr>
          <p:cNvPr id="241" name="Google Shape;241;p16: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42" name="Google Shape;242;p16:notes"/>
          <p:cNvSpPr/>
          <p:nvPr>
            <p:ph idx="2" type="sldImg"/>
          </p:nvPr>
        </p:nvSpPr>
        <p:spPr>
          <a:xfrm>
            <a:off x="1465263" y="995363"/>
            <a:ext cx="4003675" cy="2252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7:notes"/>
          <p:cNvSpPr txBox="1"/>
          <p:nvPr>
            <p:ph idx="1" type="body"/>
          </p:nvPr>
        </p:nvSpPr>
        <p:spPr>
          <a:xfrm>
            <a:off x="76200" y="4481532"/>
            <a:ext cx="6770914" cy="4444754"/>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100" cap="none">
                <a:solidFill>
                  <a:srgbClr val="000000"/>
                </a:solidFill>
                <a:latin typeface="Arial"/>
                <a:ea typeface="Arial"/>
                <a:cs typeface="Arial"/>
                <a:sym typeface="Arial"/>
              </a:rPr>
              <a:t>SAY</a:t>
            </a:r>
            <a:endParaRPr b="1" sz="11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100">
                <a:solidFill>
                  <a:srgbClr val="000000"/>
                </a:solidFill>
                <a:latin typeface="Arial"/>
                <a:ea typeface="Arial"/>
                <a:cs typeface="Arial"/>
                <a:sym typeface="Arial"/>
              </a:rPr>
              <a:t>Almost any type of organization has its fair share of scammers. </a:t>
            </a:r>
            <a:endParaRPr sz="11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100">
                <a:solidFill>
                  <a:srgbClr val="000000"/>
                </a:solidFill>
                <a:latin typeface="Arial"/>
                <a:ea typeface="Arial"/>
                <a:cs typeface="Arial"/>
                <a:sym typeface="Arial"/>
              </a:rPr>
              <a:t>Common agency scams stem from the IRS, FBI and the Federal Trade Commission. While these scams genuinely do not come directly from the government agencies, this is a typical scam that many people fall victim to.</a:t>
            </a:r>
            <a:endParaRPr sz="11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100">
                <a:solidFill>
                  <a:srgbClr val="000000"/>
                </a:solidFill>
                <a:latin typeface="Arial"/>
                <a:ea typeface="Arial"/>
                <a:cs typeface="Arial"/>
                <a:sym typeface="Arial"/>
              </a:rPr>
              <a:t>Financial and investment companies are easy targets, with so many people signed up for online banking and alerts.</a:t>
            </a:r>
            <a:endParaRPr sz="1100">
              <a:latin typeface="Arial"/>
              <a:ea typeface="Arial"/>
              <a:cs typeface="Arial"/>
              <a:sym typeface="Arial"/>
            </a:endParaRPr>
          </a:p>
          <a:p>
            <a:pPr indent="-285750" lvl="1" marL="742950" marR="0" rtl="0" algn="l">
              <a:lnSpc>
                <a:spcPct val="100000"/>
              </a:lnSpc>
              <a:spcBef>
                <a:spcPts val="600"/>
              </a:spcBef>
              <a:spcAft>
                <a:spcPts val="0"/>
              </a:spcAft>
              <a:buClr>
                <a:srgbClr val="000000"/>
              </a:buClr>
              <a:buSzPts val="1100"/>
              <a:buFont typeface="Courier New"/>
              <a:buChar char="-"/>
            </a:pPr>
            <a:r>
              <a:rPr lang="en-US" sz="1100">
                <a:solidFill>
                  <a:srgbClr val="000000"/>
                </a:solidFill>
                <a:latin typeface="Arial"/>
                <a:ea typeface="Arial"/>
                <a:cs typeface="Arial"/>
                <a:sym typeface="Arial"/>
              </a:rPr>
              <a:t>Be assured, financial institutions will never ask for personal information through email and will not ask you for personal information during an unsolicited call.</a:t>
            </a:r>
            <a:endParaRPr sz="11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100">
                <a:solidFill>
                  <a:srgbClr val="000000"/>
                </a:solidFill>
                <a:latin typeface="Arial"/>
                <a:ea typeface="Arial"/>
                <a:cs typeface="Arial"/>
                <a:sym typeface="Arial"/>
              </a:rPr>
              <a:t>Dating sites, online and phone surveys as well as false correspondence from donation organizations are just a few more examples of potential scam risks. </a:t>
            </a:r>
            <a:endParaRPr sz="1100">
              <a:latin typeface="Arial"/>
              <a:ea typeface="Arial"/>
              <a:cs typeface="Arial"/>
              <a:sym typeface="Arial"/>
            </a:endParaRPr>
          </a:p>
          <a:p>
            <a:pPr indent="-285750" lvl="1" marL="742950" marR="0" rtl="0" algn="l">
              <a:lnSpc>
                <a:spcPct val="100000"/>
              </a:lnSpc>
              <a:spcBef>
                <a:spcPts val="600"/>
              </a:spcBef>
              <a:spcAft>
                <a:spcPts val="0"/>
              </a:spcAft>
              <a:buClr>
                <a:srgbClr val="000000"/>
              </a:buClr>
              <a:buSzPts val="1100"/>
              <a:buFont typeface="Courier New"/>
              <a:buChar char="-"/>
            </a:pPr>
            <a:r>
              <a:rPr lang="en-US" sz="1100">
                <a:solidFill>
                  <a:srgbClr val="000000"/>
                </a:solidFill>
                <a:latin typeface="Arial"/>
                <a:ea typeface="Arial"/>
                <a:cs typeface="Arial"/>
                <a:sym typeface="Arial"/>
              </a:rPr>
              <a:t>One of the most important tips to remember is that you are never obligated to share information if you feel uncomfortable.  </a:t>
            </a:r>
            <a:endParaRPr sz="1100">
              <a:latin typeface="Arial"/>
              <a:ea typeface="Arial"/>
              <a:cs typeface="Arial"/>
              <a:sym typeface="Arial"/>
            </a:endParaRPr>
          </a:p>
          <a:p>
            <a:pPr indent="-285750" lvl="1" marL="742950" marR="0" rtl="0" algn="l">
              <a:lnSpc>
                <a:spcPct val="100000"/>
              </a:lnSpc>
              <a:spcBef>
                <a:spcPts val="600"/>
              </a:spcBef>
              <a:spcAft>
                <a:spcPts val="0"/>
              </a:spcAft>
              <a:buClr>
                <a:srgbClr val="000000"/>
              </a:buClr>
              <a:buSzPts val="1100"/>
              <a:buFont typeface="Courier New"/>
              <a:buChar char="-"/>
            </a:pPr>
            <a:r>
              <a:rPr lang="en-US" sz="1100">
                <a:solidFill>
                  <a:srgbClr val="000000"/>
                </a:solidFill>
                <a:latin typeface="Arial"/>
                <a:ea typeface="Arial"/>
                <a:cs typeface="Arial"/>
                <a:sym typeface="Arial"/>
              </a:rPr>
              <a:t>If you question the authenticity of any call or email, it is best to contact the company directly (using the number on their website) to verify the authenticity of the caller.  </a:t>
            </a:r>
            <a:endParaRPr sz="1100">
              <a:latin typeface="Arial"/>
              <a:ea typeface="Arial"/>
              <a:cs typeface="Arial"/>
              <a:sym typeface="Arial"/>
            </a:endParaRPr>
          </a:p>
          <a:p>
            <a:pPr indent="0" lvl="0" marL="0" rtl="0" algn="l">
              <a:lnSpc>
                <a:spcPct val="100000"/>
              </a:lnSpc>
              <a:spcBef>
                <a:spcPts val="300"/>
              </a:spcBef>
              <a:spcAft>
                <a:spcPts val="0"/>
              </a:spcAft>
              <a:buClr>
                <a:schemeClr val="dk1"/>
              </a:buClr>
              <a:buSzPts val="1200"/>
              <a:buFont typeface="Noto Sans Symbols"/>
              <a:buNone/>
            </a:pPr>
            <a:r>
              <a:t/>
            </a:r>
            <a:endParaRPr/>
          </a:p>
        </p:txBody>
      </p:sp>
      <p:sp>
        <p:nvSpPr>
          <p:cNvPr id="251" name="Google Shape;251;p17: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8: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8: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An IRS phishing scam is an unsolicited, fraudulent email that claims to come from the IRS. Some emails link to fake websites which look real. The goal is to lure victims to give up their personal and financial information. If the thieves get what they are after, they use it to steal a victim’s money and/or identity.</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ASK</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Have any of you ever received such communication and if so, what did you do?</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If you think you have received an IRS scam phone call or email:</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Hang up or delete the message.</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Never give out personal or financial information.</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Report the email to phishing@irs.gov.</a:t>
            </a:r>
            <a:endParaRPr sz="1800">
              <a:latin typeface="Arial"/>
              <a:ea typeface="Arial"/>
              <a:cs typeface="Arial"/>
              <a:sym typeface="Arial"/>
            </a:endParaRPr>
          </a:p>
          <a:p>
            <a:pPr indent="0" lvl="0" marL="0" rtl="0" algn="l">
              <a:lnSpc>
                <a:spcPct val="100000"/>
              </a:lnSpc>
              <a:spcBef>
                <a:spcPts val="30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Source: </a:t>
            </a:r>
            <a:endParaRPr/>
          </a:p>
          <a:p>
            <a:pPr indent="0" lvl="0" marL="0" rtl="0" algn="l">
              <a:lnSpc>
                <a:spcPct val="100000"/>
              </a:lnSpc>
              <a:spcBef>
                <a:spcPts val="0"/>
              </a:spcBef>
              <a:spcAft>
                <a:spcPts val="0"/>
              </a:spcAft>
              <a:buSzPts val="1400"/>
              <a:buNone/>
            </a:pPr>
            <a:r>
              <a:rPr lang="en-US"/>
              <a:t>https://www.irs.gov/newsroom/dont-fall-for-scam-calls-and-emails-impersonating-irs</a:t>
            </a:r>
            <a:endParaRPr/>
          </a:p>
        </p:txBody>
      </p:sp>
      <p:sp>
        <p:nvSpPr>
          <p:cNvPr id="272" name="Google Shape;272;p18: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9: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9: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In a send money scam (also referred to as a grandparent scam), fraudsters either pretend to be the victim’s grandchild, friend, or some other family member. </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The imposters claim that they are in trouble and need money to help with an emergency (e.g., getting out of jail, paying a hospital bill, or leaving a foreign country).</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These scams tend to target senior citizens. If you receive a phone call or an email from a loved one asking for money urgently, always make sure to verify the story independently before you take any action.</a:t>
            </a:r>
            <a:endParaRPr sz="1800">
              <a:latin typeface="Arial"/>
              <a:ea typeface="Arial"/>
              <a:cs typeface="Arial"/>
              <a:sym typeface="Arial"/>
            </a:endParaRPr>
          </a:p>
          <a:p>
            <a:pPr indent="0" lvl="0" marL="0" rtl="0" algn="l">
              <a:lnSpc>
                <a:spcPct val="100000"/>
              </a:lnSpc>
              <a:spcBef>
                <a:spcPts val="300"/>
              </a:spcBef>
              <a:spcAft>
                <a:spcPts val="0"/>
              </a:spcAft>
              <a:buClr>
                <a:schemeClr val="dk1"/>
              </a:buClr>
              <a:buSzPts val="1200"/>
              <a:buFont typeface="Noto Sans Symbols"/>
              <a:buNone/>
            </a:pPr>
            <a:r>
              <a:t/>
            </a:r>
            <a:endParaRPr/>
          </a:p>
          <a:p>
            <a:pPr indent="0" lvl="0" marL="0" rtl="0" algn="l">
              <a:lnSpc>
                <a:spcPct val="100000"/>
              </a:lnSpc>
              <a:spcBef>
                <a:spcPts val="0"/>
              </a:spcBef>
              <a:spcAft>
                <a:spcPts val="0"/>
              </a:spcAft>
              <a:buClr>
                <a:schemeClr val="dk1"/>
              </a:buClr>
              <a:buSzPts val="1200"/>
              <a:buFont typeface="Noto Sans Symbols"/>
              <a:buNone/>
            </a:pPr>
            <a:r>
              <a:t/>
            </a:r>
            <a:endParaRPr/>
          </a:p>
          <a:p>
            <a:pPr indent="0" lvl="0" marL="0" rtl="0" algn="l">
              <a:lnSpc>
                <a:spcPct val="100000"/>
              </a:lnSpc>
              <a:spcBef>
                <a:spcPts val="0"/>
              </a:spcBef>
              <a:spcAft>
                <a:spcPts val="0"/>
              </a:spcAft>
              <a:buClr>
                <a:schemeClr val="dk1"/>
              </a:buClr>
              <a:buSzPts val="1200"/>
              <a:buFont typeface="Noto Sans Symbols"/>
              <a:buNone/>
            </a:pPr>
            <a:r>
              <a:rPr lang="en-US"/>
              <a:t>Source:</a:t>
            </a:r>
            <a:endParaRPr/>
          </a:p>
          <a:p>
            <a:pPr indent="0" lvl="0" marL="0" rtl="0" algn="l">
              <a:lnSpc>
                <a:spcPct val="100000"/>
              </a:lnSpc>
              <a:spcBef>
                <a:spcPts val="0"/>
              </a:spcBef>
              <a:spcAft>
                <a:spcPts val="0"/>
              </a:spcAft>
              <a:buClr>
                <a:schemeClr val="dk1"/>
              </a:buClr>
              <a:buSzPts val="1200"/>
              <a:buFont typeface="Noto Sans Symbols"/>
              <a:buNone/>
            </a:pPr>
            <a:r>
              <a:rPr lang="en-US"/>
              <a:t>https://www.aging.senate.gov/imo/media/doc/217925%20Fraud%20Book%20Final.pdf</a:t>
            </a:r>
            <a:endParaRPr/>
          </a:p>
        </p:txBody>
      </p:sp>
      <p:sp>
        <p:nvSpPr>
          <p:cNvPr id="282" name="Google Shape;282;p19: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DO</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Read aloud each lesson that CyberGenerations will cover.</a:t>
            </a:r>
            <a:endParaRPr/>
          </a:p>
          <a:p>
            <a:pPr indent="0" lvl="0" marL="0" marR="0" rtl="0" algn="l">
              <a:lnSpc>
                <a:spcPct val="100000"/>
              </a:lnSpc>
              <a:spcBef>
                <a:spcPts val="1200"/>
              </a:spcBef>
              <a:spcAft>
                <a:spcPts val="0"/>
              </a:spcAft>
              <a:buSzPts val="1400"/>
              <a:buNone/>
            </a:pPr>
            <a:r>
              <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By the end of this workshop, you will have the knowledge and confidence to secure the technology you use every day.</a:t>
            </a:r>
            <a:endParaRPr sz="1800">
              <a:latin typeface="Arial"/>
              <a:ea typeface="Arial"/>
              <a:cs typeface="Arial"/>
              <a:sym typeface="Arial"/>
            </a:endParaRPr>
          </a:p>
          <a:p>
            <a:pPr indent="0" lvl="0" marL="0" rtl="0" algn="l">
              <a:lnSpc>
                <a:spcPct val="100000"/>
              </a:lnSpc>
              <a:spcBef>
                <a:spcPts val="600"/>
              </a:spcBef>
              <a:spcAft>
                <a:spcPts val="0"/>
              </a:spcAft>
              <a:buClr>
                <a:schemeClr val="dk1"/>
              </a:buClr>
              <a:buSzPts val="1200"/>
              <a:buFont typeface="Arial"/>
              <a:buNone/>
            </a:pPr>
            <a:r>
              <a:t/>
            </a:r>
            <a:endParaRPr/>
          </a:p>
        </p:txBody>
      </p:sp>
      <p:sp>
        <p:nvSpPr>
          <p:cNvPr id="98" name="Google Shape;98;p2: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0: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If you ever receive a call or email saying you have won the lottery in a different country, then you’ve been the target of a foreign lottery scam.</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The call or email comes from some foreign lottery company notifying you that you have won a large amount of money. </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These emails usually look very professional with a subject line that congratulates you on winning the lottery and then the body of the email usually requests personal information like your full name, date of birth, or phone number.</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If it is a call, the person on the other end usually has a strong foreign accent to make it seem more legitimate.</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DO NOT provide any personal information.</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Remember, you can’t win contests you didn’t enter.</a:t>
            </a:r>
            <a:endParaRPr sz="1800">
              <a:latin typeface="Arial"/>
              <a:ea typeface="Arial"/>
              <a:cs typeface="Arial"/>
              <a:sym typeface="Arial"/>
            </a:endParaRPr>
          </a:p>
          <a:p>
            <a:pPr indent="0" lvl="0" marL="0" rtl="0" algn="l">
              <a:lnSpc>
                <a:spcPct val="100000"/>
              </a:lnSpc>
              <a:spcBef>
                <a:spcPts val="30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Source:</a:t>
            </a:r>
            <a:endParaRPr/>
          </a:p>
          <a:p>
            <a:pPr indent="0" lvl="0" marL="0" rtl="0" algn="l">
              <a:lnSpc>
                <a:spcPct val="100000"/>
              </a:lnSpc>
              <a:spcBef>
                <a:spcPts val="0"/>
              </a:spcBef>
              <a:spcAft>
                <a:spcPts val="0"/>
              </a:spcAft>
              <a:buSzPts val="1400"/>
              <a:buNone/>
            </a:pPr>
            <a:r>
              <a:rPr lang="en-US"/>
              <a:t>https://www.moneycrashers.com/common-email-internet-scams/</a:t>
            </a:r>
            <a:endParaRPr/>
          </a:p>
        </p:txBody>
      </p:sp>
      <p:sp>
        <p:nvSpPr>
          <p:cNvPr id="291" name="Google Shape;291;p20: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1: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Survey scams are very common and usually come in the form of an email that prompts you to click on suspicious links to complete a survey and “win a prize.” You might also receive a phone call from companies claiming to be giving away expensive trips or grand prizes for completing the survey.</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Do not click on the suspicious links.</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Do not give out any personal or financial information.</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Report the spam email or phone call to the relevant authority.</a:t>
            </a:r>
            <a:endParaRPr sz="1800">
              <a:latin typeface="Arial"/>
              <a:ea typeface="Arial"/>
              <a:cs typeface="Arial"/>
              <a:sym typeface="Arial"/>
            </a:endParaRPr>
          </a:p>
          <a:p>
            <a:pPr indent="0" lvl="0" marL="0" marR="0" rtl="0" algn="l">
              <a:lnSpc>
                <a:spcPct val="100000"/>
              </a:lnSpc>
              <a:spcBef>
                <a:spcPts val="30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Source: </a:t>
            </a:r>
            <a:endParaRPr/>
          </a:p>
          <a:p>
            <a:pPr indent="0" lvl="0" marL="0" marR="0" rtl="0" algn="l">
              <a:lnSpc>
                <a:spcPct val="100000"/>
              </a:lnSpc>
              <a:spcBef>
                <a:spcPts val="0"/>
              </a:spcBef>
              <a:spcAft>
                <a:spcPts val="0"/>
              </a:spcAft>
              <a:buClr>
                <a:schemeClr val="dk1"/>
              </a:buClr>
              <a:buSzPts val="1200"/>
              <a:buFont typeface="Calibri"/>
              <a:buNone/>
            </a:pPr>
            <a:r>
              <a:rPr lang="en-US"/>
              <a:t>https://www.moneycrashers.com/common-email-internet-scams/</a:t>
            </a:r>
            <a:endParaRPr/>
          </a:p>
          <a:p>
            <a:pPr indent="0" lvl="0" marL="0" rtl="0" algn="l">
              <a:lnSpc>
                <a:spcPct val="100000"/>
              </a:lnSpc>
              <a:spcBef>
                <a:spcPts val="0"/>
              </a:spcBef>
              <a:spcAft>
                <a:spcPts val="0"/>
              </a:spcAft>
              <a:buSzPts val="1400"/>
              <a:buNone/>
            </a:pPr>
            <a:r>
              <a:t/>
            </a:r>
            <a:endParaRPr/>
          </a:p>
        </p:txBody>
      </p:sp>
      <p:sp>
        <p:nvSpPr>
          <p:cNvPr id="300" name="Google Shape;300;p21: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2: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2: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People love making a quick buck. Get-rich-quick scams promise that you can make some amount of money working from home and with minimum effort. Signs of a money-making scam include:</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A prompt to purchase a trial kit or training package for a fixed amount to be paid over PayPal or by sending them a check. </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The company is based overseas and provides little to no contact information.</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A deal that sounds too good to be true (because it’s not true!).</a:t>
            </a:r>
            <a:endParaRPr sz="1800">
              <a:latin typeface="Arial"/>
              <a:ea typeface="Arial"/>
              <a:cs typeface="Arial"/>
              <a:sym typeface="Arial"/>
            </a:endParaRPr>
          </a:p>
          <a:p>
            <a:pPr indent="0" lvl="0" marL="0" marR="0" rtl="0" algn="l">
              <a:lnSpc>
                <a:spcPct val="100000"/>
              </a:lnSpc>
              <a:spcBef>
                <a:spcPts val="900"/>
              </a:spcBef>
              <a:spcAft>
                <a:spcPts val="0"/>
              </a:spcAft>
              <a:buSzPts val="1400"/>
              <a:buNone/>
            </a:pPr>
            <a:r>
              <a:rPr lang="en-US" sz="1800">
                <a:latin typeface="Arial"/>
                <a:ea typeface="Arial"/>
                <a:cs typeface="Arial"/>
                <a:sym typeface="Arial"/>
              </a:rPr>
              <a:t>If you think it is a scam, do a quick google search. You might find out that there is already some information online about the illegitimacy of the suspicious company. </a:t>
            </a:r>
            <a:endParaRPr/>
          </a:p>
          <a:p>
            <a:pPr indent="0" lvl="0" marL="0" marR="0" rtl="0" algn="l">
              <a:lnSpc>
                <a:spcPct val="100000"/>
              </a:lnSpc>
              <a:spcBef>
                <a:spcPts val="60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Source:</a:t>
            </a:r>
            <a:endParaRPr/>
          </a:p>
          <a:p>
            <a:pPr indent="0" lvl="0" marL="0" marR="0" rtl="0" algn="l">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hlinkClick r:id="rId2">
                  <a:extLst>
                    <a:ext uri="{A12FA001-AC4F-418D-AE19-62706E023703}">
                      <ahyp:hlinkClr val="tx"/>
                    </a:ext>
                  </a:extLst>
                </a:hlinkClick>
              </a:rPr>
              <a:t>https://www.moneycrashers.com/work-from-home-scams-list-fake-jobs/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310" name="Google Shape;310;p22: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3: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3: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solidFill>
                <a:srgbClr val="000000"/>
              </a:solidFill>
              <a:latin typeface="Arial"/>
              <a:ea typeface="Arial"/>
              <a:cs typeface="Arial"/>
              <a:sym typeface="Arial"/>
            </a:endParaRPr>
          </a:p>
          <a:p>
            <a:pPr indent="0" lvl="0" marL="0" marR="0" rtl="0" algn="l">
              <a:lnSpc>
                <a:spcPct val="100000"/>
              </a:lnSpc>
              <a:spcBef>
                <a:spcPts val="0"/>
              </a:spcBef>
              <a:spcAft>
                <a:spcPts val="0"/>
              </a:spcAft>
              <a:buSzPts val="1400"/>
              <a:buNone/>
            </a:pPr>
            <a:r>
              <a:t/>
            </a:r>
            <a:endParaRPr sz="1800">
              <a:latin typeface="Arial"/>
              <a:ea typeface="Arial"/>
              <a:cs typeface="Arial"/>
              <a:sym typeface="Arial"/>
            </a:endParaRPr>
          </a:p>
          <a:p>
            <a:pPr indent="0" lvl="0" marL="0" marR="0" rtl="0" algn="l">
              <a:lnSpc>
                <a:spcPct val="100000"/>
              </a:lnSpc>
              <a:spcBef>
                <a:spcPts val="0"/>
              </a:spcBef>
              <a:spcAft>
                <a:spcPts val="0"/>
              </a:spcAft>
              <a:buSzPts val="1400"/>
              <a:buNone/>
            </a:pPr>
            <a:r>
              <a:rPr lang="en-US" sz="1800">
                <a:latin typeface="Arial"/>
                <a:ea typeface="Arial"/>
                <a:cs typeface="Arial"/>
                <a:sym typeface="Arial"/>
              </a:rPr>
              <a:t>REMEMBER: Tech support will not contact you if you did not contact them first. </a:t>
            </a:r>
            <a:endParaRPr/>
          </a:p>
          <a:p>
            <a:pPr indent="0" lvl="0" marL="0" rtl="0" algn="l">
              <a:lnSpc>
                <a:spcPct val="100000"/>
              </a:lnSpc>
              <a:spcBef>
                <a:spcPts val="30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SzPts val="1400"/>
              <a:buNone/>
            </a:pPr>
            <a:r>
              <a:t/>
            </a:r>
            <a:endParaRPr b="1" sz="1800">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This very CyberGenerations program was created when the CyberPatriot Commissioner received a phone call from his mother regarding the legitimacy of a “Microsoft” tech support agent asking for her log-in information. As it turned out, that phone call was a tech support scam!</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In tech support scams, bogus tech support employees make calls claiming to be from trusted companies like Microsoft or Apple. </a:t>
            </a:r>
            <a:endParaRPr sz="1800">
              <a:latin typeface="Arial"/>
              <a:ea typeface="Arial"/>
              <a:cs typeface="Arial"/>
              <a:sym typeface="Arial"/>
            </a:endParaRPr>
          </a:p>
          <a:p>
            <a:pPr indent="-342900" lvl="0" marL="342900" marR="0" rtl="0" algn="l">
              <a:lnSpc>
                <a:spcPct val="100000"/>
              </a:lnSpc>
              <a:spcBef>
                <a:spcPts val="900"/>
              </a:spcBef>
              <a:spcAft>
                <a:spcPts val="0"/>
              </a:spcAft>
              <a:buClr>
                <a:schemeClr val="dk1"/>
              </a:buClr>
              <a:buSzPts val="1100"/>
              <a:buFont typeface="Noto Sans Symbols"/>
              <a:buChar char="∙"/>
            </a:pPr>
            <a:r>
              <a:rPr lang="en-US" sz="1800">
                <a:latin typeface="Arial"/>
                <a:ea typeface="Arial"/>
                <a:cs typeface="Arial"/>
                <a:sym typeface="Arial"/>
              </a:rPr>
              <a:t>They tell you that they have detected a problem with your computer, and they need your login credentials to remotely access and fix the issue.</a:t>
            </a:r>
            <a:endParaRPr/>
          </a:p>
          <a:p>
            <a:pPr indent="-342900" lvl="0" marL="342900" marR="0" rtl="0" algn="l">
              <a:lnSpc>
                <a:spcPct val="100000"/>
              </a:lnSpc>
              <a:spcBef>
                <a:spcPts val="600"/>
              </a:spcBef>
              <a:spcAft>
                <a:spcPts val="0"/>
              </a:spcAft>
              <a:buClr>
                <a:schemeClr val="dk1"/>
              </a:buClr>
              <a:buSzPts val="1100"/>
              <a:buFont typeface="Noto Sans Symbols"/>
              <a:buChar char="∙"/>
            </a:pPr>
            <a:r>
              <a:rPr lang="en-US" sz="1800">
                <a:latin typeface="Arial"/>
                <a:ea typeface="Arial"/>
                <a:cs typeface="Arial"/>
                <a:sym typeface="Arial"/>
              </a:rPr>
              <a:t>Once they have access to the computer, the hacker might demand money, or they might install malware on the computer that helps them steal valuable personal data from the victim.</a:t>
            </a:r>
            <a:endParaRPr/>
          </a:p>
          <a:p>
            <a:pPr indent="0" lvl="0" marL="0" marR="0" rtl="0" algn="l">
              <a:lnSpc>
                <a:spcPct val="100000"/>
              </a:lnSpc>
              <a:spcBef>
                <a:spcPts val="900"/>
              </a:spcBef>
              <a:spcAft>
                <a:spcPts val="0"/>
              </a:spcAft>
              <a:buSzPts val="1400"/>
              <a:buNone/>
            </a:pPr>
            <a:r>
              <a:rPr lang="en-US" sz="1800">
                <a:solidFill>
                  <a:srgbClr val="000000"/>
                </a:solidFill>
                <a:latin typeface="Arial"/>
                <a:ea typeface="Arial"/>
                <a:cs typeface="Arial"/>
                <a:sym typeface="Arial"/>
              </a:rPr>
              <a:t>The on-screen pop-up or email version of this scam similarly warns you about security issues on your computer. It instructs you to dial a number for help or to click a link to download antivirus software. It might look like an error message from your operating system or like antivirus software.</a:t>
            </a:r>
            <a:endParaRPr sz="1800">
              <a:latin typeface="Arial"/>
              <a:ea typeface="Arial"/>
              <a:cs typeface="Arial"/>
              <a:sym typeface="Arial"/>
            </a:endParaRPr>
          </a:p>
          <a:p>
            <a:pPr indent="-342900" lvl="0" marL="342900" marR="0" rtl="0" algn="l">
              <a:lnSpc>
                <a:spcPct val="100000"/>
              </a:lnSpc>
              <a:spcBef>
                <a:spcPts val="900"/>
              </a:spcBef>
              <a:spcAft>
                <a:spcPts val="0"/>
              </a:spcAft>
              <a:buClr>
                <a:schemeClr val="dk1"/>
              </a:buClr>
              <a:buSzPts val="1100"/>
              <a:buFont typeface="Noto Sans Symbols"/>
              <a:buChar char="∙"/>
            </a:pPr>
            <a:r>
              <a:rPr lang="en-US" sz="1800">
                <a:latin typeface="Arial"/>
                <a:ea typeface="Arial"/>
                <a:cs typeface="Arial"/>
                <a:sym typeface="Arial"/>
              </a:rPr>
              <a:t>Do not call the number or click on the link! </a:t>
            </a:r>
            <a:endParaRPr/>
          </a:p>
          <a:p>
            <a:pPr indent="-342900" lvl="0" marL="342900" marR="0" rtl="0" algn="l">
              <a:lnSpc>
                <a:spcPct val="100000"/>
              </a:lnSpc>
              <a:spcBef>
                <a:spcPts val="600"/>
              </a:spcBef>
              <a:spcAft>
                <a:spcPts val="0"/>
              </a:spcAft>
              <a:buClr>
                <a:schemeClr val="dk1"/>
              </a:buClr>
              <a:buSzPts val="1100"/>
              <a:buFont typeface="Noto Sans Symbols"/>
              <a:buChar char="∙"/>
            </a:pPr>
            <a:r>
              <a:rPr lang="en-US" sz="1800">
                <a:latin typeface="Arial"/>
                <a:ea typeface="Arial"/>
                <a:cs typeface="Arial"/>
                <a:sym typeface="Arial"/>
              </a:rPr>
              <a:t>Do not assume that people contacting you are working for the company they say they are. </a:t>
            </a:r>
            <a:endParaRPr/>
          </a:p>
          <a:p>
            <a:pPr indent="-342900" lvl="0" marL="342900" marR="0" rtl="0" algn="l">
              <a:lnSpc>
                <a:spcPct val="100000"/>
              </a:lnSpc>
              <a:spcBef>
                <a:spcPts val="600"/>
              </a:spcBef>
              <a:spcAft>
                <a:spcPts val="0"/>
              </a:spcAft>
              <a:buClr>
                <a:schemeClr val="dk1"/>
              </a:buClr>
              <a:buSzPts val="1100"/>
              <a:buFont typeface="Noto Sans Symbols"/>
              <a:buChar char="∙"/>
            </a:pPr>
            <a:r>
              <a:rPr lang="en-US" sz="1800">
                <a:latin typeface="Arial"/>
                <a:ea typeface="Arial"/>
                <a:cs typeface="Arial"/>
                <a:sym typeface="Arial"/>
              </a:rPr>
              <a:t>Don't share personal or financial information.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Source:</a:t>
            </a:r>
            <a:endParaRPr/>
          </a:p>
          <a:p>
            <a:pPr indent="0" lvl="0" marL="0" rtl="0" algn="l">
              <a:lnSpc>
                <a:spcPct val="100000"/>
              </a:lnSpc>
              <a:spcBef>
                <a:spcPts val="0"/>
              </a:spcBef>
              <a:spcAft>
                <a:spcPts val="0"/>
              </a:spcAft>
              <a:buSzPts val="1400"/>
              <a:buNone/>
            </a:pPr>
            <a:r>
              <a:rPr lang="en-US"/>
              <a:t>https://usa.kaspersky.com/resource-center/threats/identify-and-remove-fake-pop-ups</a:t>
            </a:r>
            <a:endParaRPr/>
          </a:p>
          <a:p>
            <a:pPr indent="0" lvl="0" marL="0" rtl="0" algn="l">
              <a:lnSpc>
                <a:spcPct val="100000"/>
              </a:lnSpc>
              <a:spcBef>
                <a:spcPts val="0"/>
              </a:spcBef>
              <a:spcAft>
                <a:spcPts val="0"/>
              </a:spcAft>
              <a:buSzPts val="1400"/>
              <a:buNone/>
            </a:pPr>
            <a:r>
              <a:t/>
            </a:r>
            <a:endParaRPr/>
          </a:p>
        </p:txBody>
      </p:sp>
      <p:sp>
        <p:nvSpPr>
          <p:cNvPr id="319" name="Google Shape;319;p23: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4: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4: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Scammers usually connect with their victims through some online dating site posing as interested singles looking to make a genuine connection with a like-minded individual. </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Be cautious of people who claim to be madly in love with you, even before they have met you in person.</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Beware of people who claim to be Americans working overseas, like soldiers. </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Even if you feel a strong connection, do not ever send money to someone you haven’t met in-person.</a:t>
            </a:r>
            <a:endParaRPr sz="1800">
              <a:latin typeface="Arial"/>
              <a:ea typeface="Arial"/>
              <a:cs typeface="Arial"/>
              <a:sym typeface="Arial"/>
            </a:endParaRPr>
          </a:p>
          <a:p>
            <a:pPr indent="0" lvl="0" marL="0" rtl="0" algn="l">
              <a:lnSpc>
                <a:spcPct val="100000"/>
              </a:lnSpc>
              <a:spcBef>
                <a:spcPts val="300"/>
              </a:spcBef>
              <a:spcAft>
                <a:spcPts val="0"/>
              </a:spcAft>
              <a:buSzPts val="1400"/>
              <a:buNone/>
            </a:pPr>
            <a:r>
              <a:t/>
            </a:r>
            <a:endParaRPr b="0" sz="1000"/>
          </a:p>
          <a:p>
            <a:pPr indent="0" lvl="0" marL="0" rtl="0" algn="l">
              <a:lnSpc>
                <a:spcPct val="100000"/>
              </a:lnSpc>
              <a:spcBef>
                <a:spcPts val="0"/>
              </a:spcBef>
              <a:spcAft>
                <a:spcPts val="0"/>
              </a:spcAft>
              <a:buSzPts val="1400"/>
              <a:buNone/>
            </a:pPr>
            <a:r>
              <a:t/>
            </a:r>
            <a:endParaRPr b="0" sz="1000"/>
          </a:p>
          <a:p>
            <a:pPr indent="0" lvl="0" marL="0" rtl="0" algn="l">
              <a:lnSpc>
                <a:spcPct val="100000"/>
              </a:lnSpc>
              <a:spcBef>
                <a:spcPts val="0"/>
              </a:spcBef>
              <a:spcAft>
                <a:spcPts val="0"/>
              </a:spcAft>
              <a:buSzPts val="1400"/>
              <a:buNone/>
            </a:pPr>
            <a:r>
              <a:rPr b="0" lang="en-US" sz="1000"/>
              <a:t>Source: </a:t>
            </a:r>
            <a:endParaRPr/>
          </a:p>
          <a:p>
            <a:pPr indent="0" lvl="0" marL="0" rtl="0" algn="l">
              <a:lnSpc>
                <a:spcPct val="100000"/>
              </a:lnSpc>
              <a:spcBef>
                <a:spcPts val="0"/>
              </a:spcBef>
              <a:spcAft>
                <a:spcPts val="0"/>
              </a:spcAft>
              <a:buSzPts val="1400"/>
              <a:buNone/>
            </a:pPr>
            <a:r>
              <a:rPr b="0" lang="en-US" sz="1000" u="sng">
                <a:solidFill>
                  <a:schemeClr val="hlink"/>
                </a:solidFill>
                <a:hlinkClick r:id="rId2"/>
              </a:rPr>
              <a:t>https://staysafeonline.org/blog/3-internet-scams-targeting-seniors-avoid/</a:t>
            </a:r>
            <a:endParaRPr b="0" sz="1000"/>
          </a:p>
        </p:txBody>
      </p:sp>
      <p:sp>
        <p:nvSpPr>
          <p:cNvPr id="329" name="Google Shape;329;p24: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5: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5: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ASK</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Has anyone here ever donated money to a charity you weren’t too familiar with, or maybe you’ve given to a door-to-door solicitor who claimed to be supporting a good cause?</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Charity scams are usually very sophisticated, and many people fall prey to them on a regular basis. The scammers take advantage of kind-hearted people and swindle them into “donating” to bogus organizations. </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Whenever there’s any natural disaster or ongoing humanitarian crisis, these scammers use high-pressure sales tactics to extract money from unsuspecting victims. </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Do your research before donating to any organization.</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Delete unsolicited emails and stick to organizations you know and trust.</a:t>
            </a:r>
            <a:endParaRPr sz="1800">
              <a:latin typeface="Arial"/>
              <a:ea typeface="Arial"/>
              <a:cs typeface="Arial"/>
              <a:sym typeface="Arial"/>
            </a:endParaRPr>
          </a:p>
          <a:p>
            <a:pPr indent="0" lvl="0" marL="0" rtl="0" algn="l">
              <a:lnSpc>
                <a:spcPct val="100000"/>
              </a:lnSpc>
              <a:spcBef>
                <a:spcPts val="30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US"/>
              <a:t>Source:</a:t>
            </a:r>
            <a:endParaRPr/>
          </a:p>
          <a:p>
            <a:pPr indent="0" lvl="0" marL="0" rtl="0" algn="l">
              <a:lnSpc>
                <a:spcPct val="100000"/>
              </a:lnSpc>
              <a:spcBef>
                <a:spcPts val="0"/>
              </a:spcBef>
              <a:spcAft>
                <a:spcPts val="0"/>
              </a:spcAft>
              <a:buClr>
                <a:schemeClr val="dk1"/>
              </a:buClr>
              <a:buSzPts val="1200"/>
              <a:buFont typeface="Arial"/>
              <a:buNone/>
            </a:pPr>
            <a:r>
              <a:rPr lang="en-US"/>
              <a:t>https://www.investopedia.com/articles/personal-finance/073115/dont-donate-charity-scams-5-warning-signs.asp</a:t>
            </a:r>
            <a:endParaRPr/>
          </a:p>
          <a:p>
            <a:pPr indent="0" lvl="0" marL="0" rtl="0" algn="l">
              <a:lnSpc>
                <a:spcPct val="100000"/>
              </a:lnSpc>
              <a:spcBef>
                <a:spcPts val="0"/>
              </a:spcBef>
              <a:spcAft>
                <a:spcPts val="0"/>
              </a:spcAft>
              <a:buSzPts val="1400"/>
              <a:buNone/>
            </a:pPr>
            <a:r>
              <a:t/>
            </a:r>
            <a:endParaRPr/>
          </a:p>
        </p:txBody>
      </p:sp>
      <p:sp>
        <p:nvSpPr>
          <p:cNvPr id="338" name="Google Shape;338;p25: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6: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26: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i="1" lang="en-US" sz="1800">
                <a:solidFill>
                  <a:srgbClr val="000000"/>
                </a:solidFill>
                <a:latin typeface="Arial"/>
                <a:ea typeface="Arial"/>
                <a:cs typeface="Arial"/>
                <a:sym typeface="Arial"/>
              </a:rPr>
              <a:t>This slide has 3 builds.</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This slide links to an external resource.</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Identity thieves defraud people and the government by assuming the identities of unsuspecting victims and using those stolen identities to commit a wide range of illegal activities.</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The increasing use of online tax filing services makes it even easier for scammers to steal your information and use it to make fraudulent tax claims. </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Scammers may also use the stolen information to submit fraudulent billings to Medicare or Medicaid or to receive other social security benefits. </a:t>
            </a:r>
            <a:endParaRPr sz="1800">
              <a:latin typeface="Arial"/>
              <a:ea typeface="Arial"/>
              <a:cs typeface="Arial"/>
              <a:sym typeface="Arial"/>
            </a:endParaRPr>
          </a:p>
          <a:p>
            <a:pPr indent="0" lvl="0" marL="0" marR="0" rtl="0" algn="l">
              <a:lnSpc>
                <a:spcPct val="100000"/>
              </a:lnSpc>
              <a:spcBef>
                <a:spcPts val="900"/>
              </a:spcBef>
              <a:spcAft>
                <a:spcPts val="0"/>
              </a:spcAft>
              <a:buSzPts val="1400"/>
              <a:buNone/>
            </a:pPr>
            <a:r>
              <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ASK</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Identity theft is a serious issue. What should you do if your identity gets stolen?</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Build 1</a:t>
            </a:r>
            <a:endParaRPr i="1" sz="1800">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1800"/>
              <a:buFont typeface="Noto Sans Symbols"/>
              <a:buChar char="∙"/>
            </a:pPr>
            <a:r>
              <a:rPr lang="en-US" sz="1800">
                <a:solidFill>
                  <a:srgbClr val="000000"/>
                </a:solidFill>
                <a:latin typeface="Arial"/>
                <a:ea typeface="Arial"/>
                <a:cs typeface="Arial"/>
                <a:sym typeface="Arial"/>
              </a:rPr>
              <a:t>Contact the organization where the theft occurred and alert them.</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Build 2</a:t>
            </a:r>
            <a:endParaRPr sz="1800">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1800"/>
              <a:buFont typeface="Noto Sans Symbols"/>
              <a:buChar char="∙"/>
            </a:pPr>
            <a:r>
              <a:rPr lang="en-US" sz="1800">
                <a:solidFill>
                  <a:srgbClr val="000000"/>
                </a:solidFill>
                <a:latin typeface="Arial"/>
                <a:ea typeface="Arial"/>
                <a:cs typeface="Arial"/>
                <a:sym typeface="Arial"/>
              </a:rPr>
              <a:t>Contact a Credit Reporting Agency and ask them to place a fraud alert for your credit report.</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Build 3</a:t>
            </a:r>
            <a:endParaRPr sz="1800">
              <a:latin typeface="Arial"/>
              <a:ea typeface="Arial"/>
              <a:cs typeface="Arial"/>
              <a:sym typeface="Arial"/>
            </a:endParaRPr>
          </a:p>
          <a:p>
            <a:pPr indent="-342900" lvl="0" marL="342900" marR="0" rtl="0" algn="l">
              <a:lnSpc>
                <a:spcPct val="100000"/>
              </a:lnSpc>
              <a:spcBef>
                <a:spcPts val="1200"/>
              </a:spcBef>
              <a:spcAft>
                <a:spcPts val="0"/>
              </a:spcAft>
              <a:buClr>
                <a:srgbClr val="000000"/>
              </a:buClr>
              <a:buSzPts val="1800"/>
              <a:buFont typeface="Noto Sans Symbols"/>
              <a:buChar char="∙"/>
            </a:pPr>
            <a:r>
              <a:rPr lang="en-US" sz="1800">
                <a:solidFill>
                  <a:srgbClr val="000000"/>
                </a:solidFill>
                <a:latin typeface="Arial"/>
                <a:ea typeface="Arial"/>
                <a:cs typeface="Arial"/>
                <a:sym typeface="Arial"/>
              </a:rPr>
              <a:t>Report identity theft to the Federal Trade Commission (FTC) at </a:t>
            </a:r>
            <a:r>
              <a:rPr lang="en-US" sz="1800" u="sng">
                <a:solidFill>
                  <a:srgbClr val="000000"/>
                </a:solidFill>
                <a:latin typeface="Arial"/>
                <a:ea typeface="Arial"/>
                <a:cs typeface="Arial"/>
                <a:sym typeface="Arial"/>
                <a:hlinkClick r:id="rId2">
                  <a:extLst>
                    <a:ext uri="{A12FA001-AC4F-418D-AE19-62706E023703}">
                      <ahyp:hlinkClr val="tx"/>
                    </a:ext>
                  </a:extLst>
                </a:hlinkClick>
              </a:rPr>
              <a:t>IdentityTheft.gov</a:t>
            </a:r>
            <a:r>
              <a:rPr lang="en-US" sz="1800">
                <a:solidFill>
                  <a:srgbClr val="000000"/>
                </a:solidFill>
                <a:latin typeface="Arial"/>
                <a:ea typeface="Arial"/>
                <a:cs typeface="Arial"/>
                <a:sym typeface="Arial"/>
              </a:rPr>
              <a:t> </a:t>
            </a:r>
            <a:endParaRPr sz="1800">
              <a:latin typeface="Arial"/>
              <a:ea typeface="Arial"/>
              <a:cs typeface="Arial"/>
              <a:sym typeface="Arial"/>
            </a:endParaRPr>
          </a:p>
          <a:p>
            <a:pPr indent="0" lvl="0" marL="45720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Facilitator note: If you wish to show the class the FTC website, click the link on the slide.</a:t>
            </a:r>
            <a:endParaRPr i="1" sz="1800">
              <a:latin typeface="Arial"/>
              <a:ea typeface="Arial"/>
              <a:cs typeface="Arial"/>
              <a:sym typeface="Arial"/>
            </a:endParaRPr>
          </a:p>
          <a:p>
            <a:pPr indent="0" lvl="0" marL="0" rtl="0" algn="l">
              <a:lnSpc>
                <a:spcPct val="100000"/>
              </a:lnSpc>
              <a:spcBef>
                <a:spcPts val="600"/>
              </a:spcBef>
              <a:spcAft>
                <a:spcPts val="0"/>
              </a:spcAft>
              <a:buSzPts val="1400"/>
              <a:buNone/>
            </a:pPr>
            <a:r>
              <a:t/>
            </a:r>
            <a:endParaRPr/>
          </a:p>
        </p:txBody>
      </p:sp>
      <p:sp>
        <p:nvSpPr>
          <p:cNvPr id="347" name="Google Shape;347;p26: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7: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7:notes"/>
          <p:cNvSpPr txBox="1"/>
          <p:nvPr>
            <p:ph idx="1" type="body"/>
          </p:nvPr>
        </p:nvSpPr>
        <p:spPr>
          <a:xfrm>
            <a:off x="702628" y="4481531"/>
            <a:ext cx="5621020" cy="4458073"/>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ASK</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By a show of hands, who here uses one or more of these social media sites? </a:t>
            </a:r>
            <a:endParaRPr sz="1800">
              <a:latin typeface="Arial"/>
              <a:ea typeface="Arial"/>
              <a:cs typeface="Arial"/>
              <a:sym typeface="Arial"/>
            </a:endParaRPr>
          </a:p>
          <a:p>
            <a:pPr indent="0" lvl="0" marL="45720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Facilitator note: You may follow up by asking individual participants what sites they use and how often they use them. </a:t>
            </a:r>
            <a:endParaRPr i="1" sz="1800">
              <a:latin typeface="Arial"/>
              <a:ea typeface="Arial"/>
              <a:cs typeface="Arial"/>
              <a:sym typeface="Arial"/>
            </a:endParaRPr>
          </a:p>
          <a:p>
            <a:pPr indent="0" lvl="0" marL="45720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If participants are not familiar with the functions of a particular site, use the explanations below:</a:t>
            </a:r>
            <a:endParaRPr i="1"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Facebook is the most popular social media site among senior citizens and is used to connect with friends and family and share updates/photos.</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Twitter allows users to broadcast short messages (“tweets”) in 280 characters or less.</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Instagram allows users and brands to share captioned photos.</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YouTube is a video-sharing website.</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Pinterest is a digital pin board where users save content that they find interesting (often fashion-, cooking-, crafting-, and home décor-related content).</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LinkedIn is a professional social media site that allows networking.</a:t>
            </a:r>
            <a:endParaRPr sz="1800">
              <a:latin typeface="Arial"/>
              <a:ea typeface="Arial"/>
              <a:cs typeface="Arial"/>
              <a:sym typeface="Arial"/>
            </a:endParaRPr>
          </a:p>
          <a:p>
            <a:pPr indent="0" lvl="0" marL="0" rtl="0" algn="l">
              <a:lnSpc>
                <a:spcPct val="100000"/>
              </a:lnSpc>
              <a:spcBef>
                <a:spcPts val="300"/>
              </a:spcBef>
              <a:spcAft>
                <a:spcPts val="0"/>
              </a:spcAft>
              <a:buClr>
                <a:schemeClr val="dk1"/>
              </a:buClr>
              <a:buSzPts val="1200"/>
              <a:buFont typeface="Noto Sans Symbols"/>
              <a:buNone/>
            </a:pPr>
            <a:r>
              <a:t/>
            </a:r>
            <a:endParaRPr>
              <a:solidFill>
                <a:srgbClr val="000000"/>
              </a:solidFill>
            </a:endParaRPr>
          </a:p>
        </p:txBody>
      </p:sp>
      <p:sp>
        <p:nvSpPr>
          <p:cNvPr id="358" name="Google Shape;358;p27: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8: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8: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Securing your social media accounts is imperative to ensure a safe online experience.</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Every site has its own privacy settings, which are accessible typically under the “settings” option.</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When in doubt, search for “Privacy” and you will be able to navigate to the correct option which will let you make the desired changes.</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Remember, the icons for privacy settings may vary from site to site. </a:t>
            </a:r>
            <a:endParaRPr sz="1800">
              <a:latin typeface="Arial"/>
              <a:ea typeface="Arial"/>
              <a:cs typeface="Arial"/>
              <a:sym typeface="Arial"/>
            </a:endParaRPr>
          </a:p>
          <a:p>
            <a:pPr indent="0" lvl="0" marL="0" rtl="0" algn="l">
              <a:lnSpc>
                <a:spcPct val="100000"/>
              </a:lnSpc>
              <a:spcBef>
                <a:spcPts val="300"/>
              </a:spcBef>
              <a:spcAft>
                <a:spcPts val="0"/>
              </a:spcAft>
              <a:buClr>
                <a:schemeClr val="dk1"/>
              </a:buClr>
              <a:buSzPts val="1200"/>
              <a:buFont typeface="Arial"/>
              <a:buNone/>
            </a:pPr>
            <a:r>
              <a:t/>
            </a:r>
            <a:endParaRPr/>
          </a:p>
        </p:txBody>
      </p:sp>
      <p:sp>
        <p:nvSpPr>
          <p:cNvPr id="373" name="Google Shape;373;p28: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9:notes"/>
          <p:cNvSpPr txBox="1"/>
          <p:nvPr>
            <p:ph idx="1" type="body"/>
          </p:nvPr>
        </p:nvSpPr>
        <p:spPr>
          <a:xfrm>
            <a:off x="132229" y="3621560"/>
            <a:ext cx="6669741" cy="4363514"/>
          </a:xfrm>
          <a:prstGeom prst="rect">
            <a:avLst/>
          </a:prstGeom>
          <a:noFill/>
          <a:ln>
            <a:noFill/>
          </a:ln>
        </p:spPr>
        <p:txBody>
          <a:bodyPr anchorCtr="0" anchor="t" bIns="46675" lIns="93350" spcFirstLastPara="1" rIns="93350" wrap="square" tIns="46675">
            <a:normAutofit/>
          </a:bodyPr>
          <a:lstStyle/>
          <a:p>
            <a:pPr indent="0" lvl="0" marL="0" marR="0" rtl="0" algn="l">
              <a:lnSpc>
                <a:spcPct val="80000"/>
              </a:lnSpc>
              <a:spcBef>
                <a:spcPts val="0"/>
              </a:spcBef>
              <a:spcAft>
                <a:spcPts val="0"/>
              </a:spcAft>
              <a:buSzPts val="1400"/>
              <a:buNone/>
            </a:pPr>
            <a:r>
              <a:rPr i="1" lang="en-US" sz="605">
                <a:solidFill>
                  <a:srgbClr val="000000"/>
                </a:solidFill>
                <a:latin typeface="Arial"/>
                <a:ea typeface="Arial"/>
                <a:cs typeface="Arial"/>
                <a:sym typeface="Arial"/>
              </a:rPr>
              <a:t>This slide has 9 builds</a:t>
            </a:r>
            <a:endParaRPr/>
          </a:p>
          <a:p>
            <a:pPr indent="0" lvl="0" marL="0" marR="0" rtl="0" algn="l">
              <a:lnSpc>
                <a:spcPct val="80000"/>
              </a:lnSpc>
              <a:spcBef>
                <a:spcPts val="1200"/>
              </a:spcBef>
              <a:spcAft>
                <a:spcPts val="0"/>
              </a:spcAft>
              <a:buSzPts val="1400"/>
              <a:buNone/>
            </a:pPr>
            <a:r>
              <a:t/>
            </a:r>
            <a:endParaRPr i="1" sz="605">
              <a:latin typeface="Arial"/>
              <a:ea typeface="Arial"/>
              <a:cs typeface="Arial"/>
              <a:sym typeface="Arial"/>
            </a:endParaRPr>
          </a:p>
          <a:p>
            <a:pPr indent="0" lvl="0" marL="0" marR="0" rtl="0" algn="l">
              <a:lnSpc>
                <a:spcPct val="80000"/>
              </a:lnSpc>
              <a:spcBef>
                <a:spcPts val="1200"/>
              </a:spcBef>
              <a:spcAft>
                <a:spcPts val="0"/>
              </a:spcAft>
              <a:buSzPts val="1400"/>
              <a:buNone/>
            </a:pPr>
            <a:r>
              <a:rPr b="1" lang="en-US" sz="605" cap="none">
                <a:solidFill>
                  <a:srgbClr val="000000"/>
                </a:solidFill>
                <a:latin typeface="Arial"/>
                <a:ea typeface="Arial"/>
                <a:cs typeface="Arial"/>
                <a:sym typeface="Arial"/>
              </a:rPr>
              <a:t>SAY</a:t>
            </a:r>
            <a:endParaRPr b="1" sz="605" cap="none">
              <a:latin typeface="Arial"/>
              <a:ea typeface="Arial"/>
              <a:cs typeface="Arial"/>
              <a:sym typeface="Arial"/>
            </a:endParaRPr>
          </a:p>
          <a:p>
            <a:pPr indent="0" lvl="0" marL="0" marR="0" rtl="0" algn="l">
              <a:lnSpc>
                <a:spcPct val="80000"/>
              </a:lnSpc>
              <a:spcBef>
                <a:spcPts val="1200"/>
              </a:spcBef>
              <a:spcAft>
                <a:spcPts val="0"/>
              </a:spcAft>
              <a:buSzPts val="1400"/>
              <a:buNone/>
            </a:pPr>
            <a:r>
              <a:rPr lang="en-US" sz="605">
                <a:solidFill>
                  <a:srgbClr val="000000"/>
                </a:solidFill>
                <a:latin typeface="Arial"/>
                <a:ea typeface="Arial"/>
                <a:cs typeface="Arial"/>
                <a:sym typeface="Arial"/>
              </a:rPr>
              <a:t>There are many steps you can take to protect yourself from scams and information theft when using social media:</a:t>
            </a:r>
            <a:endParaRPr sz="605">
              <a:latin typeface="Arial"/>
              <a:ea typeface="Arial"/>
              <a:cs typeface="Arial"/>
              <a:sym typeface="Arial"/>
            </a:endParaRPr>
          </a:p>
          <a:p>
            <a:pPr indent="0" lvl="0" marL="0" marR="0" rtl="0" algn="l">
              <a:lnSpc>
                <a:spcPct val="80000"/>
              </a:lnSpc>
              <a:spcBef>
                <a:spcPts val="900"/>
              </a:spcBef>
              <a:spcAft>
                <a:spcPts val="0"/>
              </a:spcAft>
              <a:buSzPts val="1400"/>
              <a:buNone/>
            </a:pPr>
            <a:r>
              <a:rPr i="1" lang="en-US" sz="605">
                <a:solidFill>
                  <a:srgbClr val="000000"/>
                </a:solidFill>
                <a:latin typeface="Arial"/>
                <a:ea typeface="Arial"/>
                <a:cs typeface="Arial"/>
                <a:sym typeface="Arial"/>
              </a:rPr>
              <a:t>Build 1</a:t>
            </a:r>
            <a:endParaRPr sz="605">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100"/>
              <a:buFont typeface="Noto Sans Symbols"/>
              <a:buChar char="∙"/>
            </a:pPr>
            <a:r>
              <a:rPr lang="en-US" sz="605">
                <a:solidFill>
                  <a:srgbClr val="000000"/>
                </a:solidFill>
                <a:latin typeface="Arial"/>
                <a:ea typeface="Arial"/>
                <a:cs typeface="Arial"/>
                <a:sym typeface="Arial"/>
              </a:rPr>
              <a:t>Be picky: Only “accept” or “follow” friends you know in real life.</a:t>
            </a:r>
            <a:endParaRPr sz="605">
              <a:latin typeface="Arial"/>
              <a:ea typeface="Arial"/>
              <a:cs typeface="Arial"/>
              <a:sym typeface="Arial"/>
            </a:endParaRPr>
          </a:p>
          <a:p>
            <a:pPr indent="0" lvl="0" marL="0" marR="0" rtl="0" algn="l">
              <a:lnSpc>
                <a:spcPct val="80000"/>
              </a:lnSpc>
              <a:spcBef>
                <a:spcPts val="600"/>
              </a:spcBef>
              <a:spcAft>
                <a:spcPts val="0"/>
              </a:spcAft>
              <a:buSzPts val="1400"/>
              <a:buNone/>
            </a:pPr>
            <a:r>
              <a:rPr i="1" lang="en-US" sz="605">
                <a:solidFill>
                  <a:srgbClr val="000000"/>
                </a:solidFill>
                <a:latin typeface="Arial"/>
                <a:ea typeface="Arial"/>
                <a:cs typeface="Arial"/>
                <a:sym typeface="Arial"/>
              </a:rPr>
              <a:t>Build 2</a:t>
            </a:r>
            <a:endParaRPr sz="605">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100"/>
              <a:buFont typeface="Noto Sans Symbols"/>
              <a:buChar char="∙"/>
            </a:pPr>
            <a:r>
              <a:rPr lang="en-US" sz="605">
                <a:solidFill>
                  <a:srgbClr val="000000"/>
                </a:solidFill>
                <a:latin typeface="Arial"/>
                <a:ea typeface="Arial"/>
                <a:cs typeface="Arial"/>
                <a:sym typeface="Arial"/>
              </a:rPr>
              <a:t>Do not post your location: Friends who “tag” you may also be giving out your location.</a:t>
            </a:r>
            <a:endParaRPr sz="605">
              <a:latin typeface="Arial"/>
              <a:ea typeface="Arial"/>
              <a:cs typeface="Arial"/>
              <a:sym typeface="Arial"/>
            </a:endParaRPr>
          </a:p>
          <a:p>
            <a:pPr indent="0" lvl="0" marL="0" marR="0" rtl="0" algn="l">
              <a:lnSpc>
                <a:spcPct val="80000"/>
              </a:lnSpc>
              <a:spcBef>
                <a:spcPts val="600"/>
              </a:spcBef>
              <a:spcAft>
                <a:spcPts val="0"/>
              </a:spcAft>
              <a:buSzPts val="1400"/>
              <a:buNone/>
            </a:pPr>
            <a:r>
              <a:rPr i="1" lang="en-US" sz="605">
                <a:solidFill>
                  <a:srgbClr val="000000"/>
                </a:solidFill>
                <a:latin typeface="Arial"/>
                <a:ea typeface="Arial"/>
                <a:cs typeface="Arial"/>
                <a:sym typeface="Arial"/>
              </a:rPr>
              <a:t>Build 3</a:t>
            </a:r>
            <a:endParaRPr sz="605">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100"/>
              <a:buFont typeface="Noto Sans Symbols"/>
              <a:buChar char="∙"/>
            </a:pPr>
            <a:r>
              <a:rPr lang="en-US" sz="605">
                <a:solidFill>
                  <a:srgbClr val="000000"/>
                </a:solidFill>
                <a:latin typeface="Arial"/>
                <a:ea typeface="Arial"/>
                <a:cs typeface="Arial"/>
                <a:sym typeface="Arial"/>
              </a:rPr>
              <a:t>Be careful with apps: Games like Candy Crush or location/geography tracking apps may give away your location or other identifiable information. They might also require you to download harmful content or adware. Never allow apps to store your log in credentials.</a:t>
            </a:r>
            <a:endParaRPr sz="605">
              <a:latin typeface="Arial"/>
              <a:ea typeface="Arial"/>
              <a:cs typeface="Arial"/>
              <a:sym typeface="Arial"/>
            </a:endParaRPr>
          </a:p>
          <a:p>
            <a:pPr indent="0" lvl="0" marL="0" marR="0" rtl="0" algn="l">
              <a:lnSpc>
                <a:spcPct val="80000"/>
              </a:lnSpc>
              <a:spcBef>
                <a:spcPts val="600"/>
              </a:spcBef>
              <a:spcAft>
                <a:spcPts val="0"/>
              </a:spcAft>
              <a:buSzPts val="1400"/>
              <a:buNone/>
            </a:pPr>
            <a:r>
              <a:rPr i="1" lang="en-US" sz="605">
                <a:solidFill>
                  <a:srgbClr val="000000"/>
                </a:solidFill>
                <a:latin typeface="Arial"/>
                <a:ea typeface="Arial"/>
                <a:cs typeface="Arial"/>
                <a:sym typeface="Arial"/>
              </a:rPr>
              <a:t>Build 4</a:t>
            </a:r>
            <a:endParaRPr sz="605">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100"/>
              <a:buFont typeface="Noto Sans Symbols"/>
              <a:buChar char="∙"/>
            </a:pPr>
            <a:r>
              <a:rPr lang="en-US" sz="605">
                <a:solidFill>
                  <a:srgbClr val="000000"/>
                </a:solidFill>
                <a:latin typeface="Arial"/>
                <a:ea typeface="Arial"/>
                <a:cs typeface="Arial"/>
                <a:sym typeface="Arial"/>
              </a:rPr>
              <a:t>Do not over-share: Just because a site asks for info, does not mean you have to give it. Try submitting a form with the least amount of information. If it does not go through, only fill out the required criteria. Oversharing also applies to the photos and events you share with your friends or the world. </a:t>
            </a:r>
            <a:endParaRPr sz="605">
              <a:latin typeface="Arial"/>
              <a:ea typeface="Arial"/>
              <a:cs typeface="Arial"/>
              <a:sym typeface="Arial"/>
            </a:endParaRPr>
          </a:p>
          <a:p>
            <a:pPr indent="-285750" lvl="1" marL="742950" marR="0" rtl="0" algn="l">
              <a:lnSpc>
                <a:spcPct val="80000"/>
              </a:lnSpc>
              <a:spcBef>
                <a:spcPts val="600"/>
              </a:spcBef>
              <a:spcAft>
                <a:spcPts val="0"/>
              </a:spcAft>
              <a:buClr>
                <a:srgbClr val="000000"/>
              </a:buClr>
              <a:buSzPts val="605"/>
              <a:buFont typeface="Courier New"/>
              <a:buChar char="-"/>
            </a:pPr>
            <a:r>
              <a:rPr lang="en-US" sz="605">
                <a:solidFill>
                  <a:srgbClr val="000000"/>
                </a:solidFill>
                <a:latin typeface="Arial"/>
                <a:ea typeface="Arial"/>
                <a:cs typeface="Arial"/>
                <a:sym typeface="Arial"/>
              </a:rPr>
              <a:t>If you wouldn't say it to someone's face, you should not post it.</a:t>
            </a:r>
            <a:endParaRPr sz="605">
              <a:latin typeface="Arial"/>
              <a:ea typeface="Arial"/>
              <a:cs typeface="Arial"/>
              <a:sym typeface="Arial"/>
            </a:endParaRPr>
          </a:p>
          <a:p>
            <a:pPr indent="-182880" lvl="0" marL="182880" marR="0" rtl="0" algn="l">
              <a:lnSpc>
                <a:spcPct val="80000"/>
              </a:lnSpc>
              <a:spcBef>
                <a:spcPts val="600"/>
              </a:spcBef>
              <a:spcAft>
                <a:spcPts val="0"/>
              </a:spcAft>
              <a:buSzPts val="1400"/>
              <a:buNone/>
            </a:pPr>
            <a:r>
              <a:rPr i="1" lang="en-US" sz="605">
                <a:solidFill>
                  <a:srgbClr val="000000"/>
                </a:solidFill>
                <a:latin typeface="Arial"/>
                <a:ea typeface="Arial"/>
                <a:cs typeface="Arial"/>
                <a:sym typeface="Arial"/>
              </a:rPr>
              <a:t>Build 5</a:t>
            </a:r>
            <a:endParaRPr sz="605">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100"/>
              <a:buFont typeface="Noto Sans Symbols"/>
              <a:buChar char="∙"/>
            </a:pPr>
            <a:r>
              <a:rPr lang="en-US" sz="605">
                <a:solidFill>
                  <a:srgbClr val="000000"/>
                </a:solidFill>
                <a:latin typeface="Arial"/>
                <a:ea typeface="Arial"/>
                <a:cs typeface="Arial"/>
                <a:sym typeface="Arial"/>
              </a:rPr>
              <a:t>Customize your privacy settings: Do not use the default settings. They usually only provide the bare minimum in security. Be sure to update your settings regularly, too.</a:t>
            </a:r>
            <a:endParaRPr sz="605">
              <a:latin typeface="Arial"/>
              <a:ea typeface="Arial"/>
              <a:cs typeface="Arial"/>
              <a:sym typeface="Arial"/>
            </a:endParaRPr>
          </a:p>
          <a:p>
            <a:pPr indent="0" lvl="0" marL="0" marR="0" rtl="0" algn="l">
              <a:lnSpc>
                <a:spcPct val="80000"/>
              </a:lnSpc>
              <a:spcBef>
                <a:spcPts val="600"/>
              </a:spcBef>
              <a:spcAft>
                <a:spcPts val="0"/>
              </a:spcAft>
              <a:buSzPts val="1400"/>
              <a:buNone/>
            </a:pPr>
            <a:r>
              <a:rPr i="1" lang="en-US" sz="605">
                <a:solidFill>
                  <a:srgbClr val="000000"/>
                </a:solidFill>
                <a:latin typeface="Arial"/>
                <a:ea typeface="Arial"/>
                <a:cs typeface="Arial"/>
                <a:sym typeface="Arial"/>
              </a:rPr>
              <a:t>Build 6</a:t>
            </a:r>
            <a:endParaRPr sz="605">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100"/>
              <a:buFont typeface="Noto Sans Symbols"/>
              <a:buChar char="∙"/>
            </a:pPr>
            <a:r>
              <a:rPr lang="en-US" sz="605">
                <a:solidFill>
                  <a:srgbClr val="000000"/>
                </a:solidFill>
                <a:latin typeface="Arial"/>
                <a:ea typeface="Arial"/>
                <a:cs typeface="Arial"/>
                <a:sym typeface="Arial"/>
              </a:rPr>
              <a:t>Avoid using social media on public networks: Public Wi-Fi is not secure, and you do not want to expose your login credentials over unsecure networks.</a:t>
            </a:r>
            <a:endParaRPr sz="605">
              <a:latin typeface="Arial"/>
              <a:ea typeface="Arial"/>
              <a:cs typeface="Arial"/>
              <a:sym typeface="Arial"/>
            </a:endParaRPr>
          </a:p>
          <a:p>
            <a:pPr indent="0" lvl="0" marL="0" marR="0" rtl="0" algn="l">
              <a:lnSpc>
                <a:spcPct val="80000"/>
              </a:lnSpc>
              <a:spcBef>
                <a:spcPts val="600"/>
              </a:spcBef>
              <a:spcAft>
                <a:spcPts val="0"/>
              </a:spcAft>
              <a:buSzPts val="1400"/>
              <a:buNone/>
            </a:pPr>
            <a:r>
              <a:rPr i="1" lang="en-US" sz="605">
                <a:solidFill>
                  <a:srgbClr val="000000"/>
                </a:solidFill>
                <a:latin typeface="Arial"/>
                <a:ea typeface="Arial"/>
                <a:cs typeface="Arial"/>
                <a:sym typeface="Arial"/>
              </a:rPr>
              <a:t>Build 7</a:t>
            </a:r>
            <a:endParaRPr sz="605">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100"/>
              <a:buFont typeface="Noto Sans Symbols"/>
              <a:buChar char="∙"/>
            </a:pPr>
            <a:r>
              <a:rPr lang="en-US" sz="605">
                <a:solidFill>
                  <a:srgbClr val="000000"/>
                </a:solidFill>
                <a:latin typeface="Arial"/>
                <a:ea typeface="Arial"/>
                <a:cs typeface="Arial"/>
                <a:sym typeface="Arial"/>
              </a:rPr>
              <a:t>Do not share your contacts: If hackers get ahold of your contact list, they might send dangerous spam emails or messages with malicious content meant to harm them.</a:t>
            </a:r>
            <a:endParaRPr sz="605">
              <a:latin typeface="Arial"/>
              <a:ea typeface="Arial"/>
              <a:cs typeface="Arial"/>
              <a:sym typeface="Arial"/>
            </a:endParaRPr>
          </a:p>
          <a:p>
            <a:pPr indent="0" lvl="0" marL="0" marR="0" rtl="0" algn="l">
              <a:lnSpc>
                <a:spcPct val="80000"/>
              </a:lnSpc>
              <a:spcBef>
                <a:spcPts val="600"/>
              </a:spcBef>
              <a:spcAft>
                <a:spcPts val="0"/>
              </a:spcAft>
              <a:buSzPts val="1400"/>
              <a:buNone/>
            </a:pPr>
            <a:r>
              <a:rPr i="1" lang="en-US" sz="605">
                <a:solidFill>
                  <a:srgbClr val="000000"/>
                </a:solidFill>
                <a:latin typeface="Arial"/>
                <a:ea typeface="Arial"/>
                <a:cs typeface="Arial"/>
                <a:sym typeface="Arial"/>
              </a:rPr>
              <a:t>Build 8</a:t>
            </a:r>
            <a:endParaRPr sz="605">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100"/>
              <a:buFont typeface="Noto Sans Symbols"/>
              <a:buChar char="∙"/>
            </a:pPr>
            <a:r>
              <a:rPr lang="en-US" sz="605">
                <a:solidFill>
                  <a:srgbClr val="000000"/>
                </a:solidFill>
                <a:latin typeface="Arial"/>
                <a:ea typeface="Arial"/>
                <a:cs typeface="Arial"/>
                <a:sym typeface="Arial"/>
              </a:rPr>
              <a:t>Delete accounts you no longer use: It is best to delete online accounts which haven’t been used in a long time.</a:t>
            </a:r>
            <a:endParaRPr sz="605">
              <a:latin typeface="Arial"/>
              <a:ea typeface="Arial"/>
              <a:cs typeface="Arial"/>
              <a:sym typeface="Arial"/>
            </a:endParaRPr>
          </a:p>
          <a:p>
            <a:pPr indent="0" lvl="0" marL="0" marR="0" rtl="0" algn="l">
              <a:lnSpc>
                <a:spcPct val="80000"/>
              </a:lnSpc>
              <a:spcBef>
                <a:spcPts val="600"/>
              </a:spcBef>
              <a:spcAft>
                <a:spcPts val="0"/>
              </a:spcAft>
              <a:buSzPts val="1400"/>
              <a:buNone/>
            </a:pPr>
            <a:r>
              <a:rPr i="1" lang="en-US" sz="605">
                <a:solidFill>
                  <a:srgbClr val="000000"/>
                </a:solidFill>
                <a:latin typeface="Arial"/>
                <a:ea typeface="Arial"/>
                <a:cs typeface="Arial"/>
                <a:sym typeface="Arial"/>
              </a:rPr>
              <a:t>Build 9</a:t>
            </a:r>
            <a:endParaRPr sz="605">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100"/>
              <a:buFont typeface="Noto Sans Symbols"/>
              <a:buChar char="∙"/>
            </a:pPr>
            <a:r>
              <a:rPr lang="en-US" sz="605">
                <a:solidFill>
                  <a:srgbClr val="000000"/>
                </a:solidFill>
                <a:latin typeface="Arial"/>
                <a:ea typeface="Arial"/>
                <a:cs typeface="Arial"/>
                <a:sym typeface="Arial"/>
              </a:rPr>
              <a:t>Do not reply to suspicious messages: Scammers can hack your friend’s account and send you a message trying to scam you. If you suspect that a certain message is fraudulent, directly contact the friend to verify the story.</a:t>
            </a:r>
            <a:endParaRPr sz="605">
              <a:latin typeface="Arial"/>
              <a:ea typeface="Arial"/>
              <a:cs typeface="Arial"/>
              <a:sym typeface="Arial"/>
            </a:endParaRPr>
          </a:p>
        </p:txBody>
      </p:sp>
      <p:sp>
        <p:nvSpPr>
          <p:cNvPr id="383" name="Google Shape;383;p29: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84" name="Google Shape;384;p29:notes"/>
          <p:cNvSpPr/>
          <p:nvPr>
            <p:ph idx="2" type="sldImg"/>
          </p:nvPr>
        </p:nvSpPr>
        <p:spPr>
          <a:xfrm>
            <a:off x="1465263" y="995363"/>
            <a:ext cx="4003675" cy="2252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rtl="0" algn="l">
              <a:lnSpc>
                <a:spcPct val="100000"/>
              </a:lnSpc>
              <a:spcBef>
                <a:spcPts val="0"/>
              </a:spcBef>
              <a:spcAft>
                <a:spcPts val="0"/>
              </a:spcAft>
              <a:buSzPts val="1400"/>
              <a:buNone/>
            </a:pPr>
            <a:r>
              <a:rPr lang="en-US"/>
              <a:t>https://www.seniorliving.org/identity-theft-protection/statistics/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slide as 1 build.</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600"/>
              </a:spcBef>
              <a:spcAft>
                <a:spcPts val="0"/>
              </a:spcAft>
              <a:buSzPts val="1400"/>
              <a:buNone/>
            </a:pPr>
            <a:r>
              <a:rPr i="1" lang="en-US" sz="1800">
                <a:latin typeface="Arial"/>
                <a:ea typeface="Arial"/>
                <a:cs typeface="Arial"/>
                <a:sym typeface="Arial"/>
              </a:rPr>
              <a:t>This slide has 1 build.</a:t>
            </a:r>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ASK</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Why is it important for seniors to learn about cybersecurity?</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Online fraud is the most common crime in the US. Almost one in ten people fall victim to identity fraud.</a:t>
            </a:r>
            <a:endParaRPr/>
          </a:p>
          <a:p>
            <a:pPr indent="0" lvl="0" marL="0" marR="0" rtl="0" algn="l">
              <a:lnSpc>
                <a:spcPct val="100000"/>
              </a:lnSpc>
              <a:spcBef>
                <a:spcPts val="1200"/>
              </a:spcBef>
              <a:spcAft>
                <a:spcPts val="0"/>
              </a:spcAft>
              <a:buSzPts val="1400"/>
              <a:buNone/>
            </a:pPr>
            <a:r>
              <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a:p>
        </p:txBody>
      </p:sp>
      <p:sp>
        <p:nvSpPr>
          <p:cNvPr id="109" name="Google Shape;109;p3: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0: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30: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a:solidFill>
                  <a:srgbClr val="000000"/>
                </a:solidFill>
                <a:latin typeface="Arial"/>
                <a:ea typeface="Arial"/>
                <a:cs typeface="Arial"/>
                <a:sym typeface="Arial"/>
              </a:rPr>
              <a:t>Optional Activities</a:t>
            </a:r>
            <a:endParaRPr b="1" sz="1800">
              <a:latin typeface="Arial"/>
              <a:ea typeface="Arial"/>
              <a:cs typeface="Arial"/>
              <a:sym typeface="Arial"/>
            </a:endParaRPr>
          </a:p>
          <a:p>
            <a:pPr indent="0" lvl="0" marL="0" marR="0" rtl="0" algn="l">
              <a:lnSpc>
                <a:spcPct val="100000"/>
              </a:lnSpc>
              <a:spcBef>
                <a:spcPts val="600"/>
              </a:spcBef>
              <a:spcAft>
                <a:spcPts val="0"/>
              </a:spcAft>
              <a:buSzPts val="1400"/>
              <a:buNone/>
            </a:pPr>
            <a:r>
              <a:rPr i="1" lang="en-US" sz="1800">
                <a:solidFill>
                  <a:srgbClr val="000000"/>
                </a:solidFill>
                <a:latin typeface="Arial"/>
                <a:ea typeface="Arial"/>
                <a:cs typeface="Arial"/>
                <a:sym typeface="Arial"/>
              </a:rPr>
              <a:t>Facilitator Note: The activities/scenarios are optional. If you do not wish to cover these slides, skip ahead to Topic 6: Social Media Safety &amp; Awareness</a:t>
            </a:r>
            <a:endParaRPr sz="1800">
              <a:latin typeface="Arial"/>
              <a:ea typeface="Arial"/>
              <a:cs typeface="Arial"/>
              <a:sym typeface="Arial"/>
            </a:endParaRPr>
          </a:p>
          <a:p>
            <a:pPr indent="-342900" lvl="0" marL="342900" marR="0" rtl="0" algn="l">
              <a:lnSpc>
                <a:spcPct val="100000"/>
              </a:lnSpc>
              <a:spcBef>
                <a:spcPts val="600"/>
              </a:spcBef>
              <a:spcAft>
                <a:spcPts val="0"/>
              </a:spcAft>
              <a:buClr>
                <a:schemeClr val="dk1"/>
              </a:buClr>
              <a:buSzPts val="1100"/>
              <a:buFont typeface="Noto Sans Symbols"/>
              <a:buChar char="∙"/>
            </a:pPr>
            <a:r>
              <a:rPr lang="en-US" sz="1800">
                <a:latin typeface="Arial"/>
                <a:ea typeface="Arial"/>
                <a:cs typeface="Arial"/>
                <a:sym typeface="Arial"/>
              </a:rPr>
              <a:t>Divide the participants into smaller groups of 3 or 4 people.</a:t>
            </a:r>
            <a:endParaRPr/>
          </a:p>
          <a:p>
            <a:pPr indent="-342900" lvl="0" marL="342900" marR="0" rtl="0" algn="l">
              <a:lnSpc>
                <a:spcPct val="100000"/>
              </a:lnSpc>
              <a:spcBef>
                <a:spcPts val="600"/>
              </a:spcBef>
              <a:spcAft>
                <a:spcPts val="0"/>
              </a:spcAft>
              <a:buClr>
                <a:schemeClr val="dk1"/>
              </a:buClr>
              <a:buSzPts val="1100"/>
              <a:buFont typeface="Noto Sans Symbols"/>
              <a:buChar char="∙"/>
            </a:pPr>
            <a:r>
              <a:rPr lang="en-US" sz="1800">
                <a:latin typeface="Arial"/>
                <a:ea typeface="Arial"/>
                <a:cs typeface="Arial"/>
                <a:sym typeface="Arial"/>
              </a:rPr>
              <a:t>Allow 5-7 minutes for groups to come up with their responses.</a:t>
            </a:r>
            <a:endParaRPr/>
          </a:p>
          <a:p>
            <a:pPr indent="-342900" lvl="0" marL="342900" marR="0" rtl="0" algn="l">
              <a:lnSpc>
                <a:spcPct val="100000"/>
              </a:lnSpc>
              <a:spcBef>
                <a:spcPts val="600"/>
              </a:spcBef>
              <a:spcAft>
                <a:spcPts val="0"/>
              </a:spcAft>
              <a:buClr>
                <a:schemeClr val="dk1"/>
              </a:buClr>
              <a:buSzPts val="1100"/>
              <a:buFont typeface="Noto Sans Symbols"/>
              <a:buChar char="∙"/>
            </a:pPr>
            <a:r>
              <a:rPr lang="en-US" sz="1800">
                <a:latin typeface="Arial"/>
                <a:ea typeface="Arial"/>
                <a:cs typeface="Arial"/>
                <a:sym typeface="Arial"/>
              </a:rPr>
              <a:t>Suggestion slides are not an exhaustive list of correct answers, but merely a guide. </a:t>
            </a:r>
            <a:endParaRPr/>
          </a:p>
          <a:p>
            <a:pPr indent="0" lvl="0" marL="0" marR="0" rtl="0" algn="l">
              <a:lnSpc>
                <a:spcPct val="100000"/>
              </a:lnSpc>
              <a:spcBef>
                <a:spcPts val="300"/>
              </a:spcBef>
              <a:spcAft>
                <a:spcPts val="0"/>
              </a:spcAft>
              <a:buClr>
                <a:schemeClr val="dk1"/>
              </a:buClr>
              <a:buSzPts val="1200"/>
              <a:buFont typeface="Noto Sans Symbols"/>
              <a:buNone/>
            </a:pPr>
            <a:r>
              <a:t/>
            </a:r>
            <a:endParaRPr>
              <a:solidFill>
                <a:srgbClr val="000000"/>
              </a:solidFil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DO</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Read the scenario aloud.</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Work with your assigned group to find all the red flags. You should also try and come up with some suggestions for how you can verify the authenticity of this email. </a:t>
            </a:r>
            <a:endParaRPr sz="1800">
              <a:latin typeface="Arial"/>
              <a:ea typeface="Arial"/>
              <a:cs typeface="Arial"/>
              <a:sym typeface="Arial"/>
            </a:endParaRPr>
          </a:p>
          <a:p>
            <a:pPr indent="0" lvl="0" marL="0" marR="0" rtl="0" algn="l">
              <a:lnSpc>
                <a:spcPct val="100000"/>
              </a:lnSpc>
              <a:spcBef>
                <a:spcPts val="600"/>
              </a:spcBef>
              <a:spcAft>
                <a:spcPts val="0"/>
              </a:spcAft>
              <a:buClr>
                <a:schemeClr val="dk1"/>
              </a:buClr>
              <a:buSzPts val="1200"/>
              <a:buFont typeface="Noto Sans Symbols"/>
              <a:buNone/>
            </a:pPr>
            <a:r>
              <a:t/>
            </a:r>
            <a:endParaRPr>
              <a:solidFill>
                <a:srgbClr val="000000"/>
              </a:solidFill>
            </a:endParaRPr>
          </a:p>
        </p:txBody>
      </p:sp>
      <p:sp>
        <p:nvSpPr>
          <p:cNvPr id="395" name="Google Shape;395;p30: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1: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31: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100" cap="none">
                <a:solidFill>
                  <a:srgbClr val="000000"/>
                </a:solidFill>
                <a:latin typeface="Arial"/>
                <a:ea typeface="Arial"/>
                <a:cs typeface="Arial"/>
                <a:sym typeface="Arial"/>
              </a:rPr>
              <a:t>DO</a:t>
            </a:r>
            <a:endParaRPr b="1" sz="1100" cap="none">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100">
                <a:solidFill>
                  <a:srgbClr val="000000"/>
                </a:solidFill>
                <a:latin typeface="Arial"/>
                <a:ea typeface="Arial"/>
                <a:cs typeface="Arial"/>
                <a:sym typeface="Arial"/>
              </a:rPr>
              <a:t>Review Scenario 3 Suggestion slide once groups have presented their answers.</a:t>
            </a:r>
            <a:endParaRPr sz="11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100">
                <a:solidFill>
                  <a:srgbClr val="000000"/>
                </a:solidFill>
                <a:latin typeface="Arial"/>
                <a:ea typeface="Arial"/>
                <a:cs typeface="Arial"/>
                <a:sym typeface="Arial"/>
              </a:rPr>
              <a:t>If time permits, visit the FTC link to go over the suggestions in details:</a:t>
            </a:r>
            <a:endParaRPr sz="1100">
              <a:latin typeface="Arial"/>
              <a:ea typeface="Arial"/>
              <a:cs typeface="Arial"/>
              <a:sym typeface="Arial"/>
            </a:endParaRPr>
          </a:p>
          <a:p>
            <a:pPr indent="-285750" lvl="1" marL="742950" marR="0" rtl="0" algn="l">
              <a:lnSpc>
                <a:spcPct val="100000"/>
              </a:lnSpc>
              <a:spcBef>
                <a:spcPts val="600"/>
              </a:spcBef>
              <a:spcAft>
                <a:spcPts val="0"/>
              </a:spcAft>
              <a:buClr>
                <a:srgbClr val="000000"/>
              </a:buClr>
              <a:buSzPts val="1000"/>
              <a:buFont typeface="Courier New"/>
              <a:buChar char="-"/>
            </a:pPr>
            <a:r>
              <a:rPr lang="en-US" sz="1000" u="sng">
                <a:solidFill>
                  <a:srgbClr val="000000"/>
                </a:solidFill>
                <a:latin typeface="Arial"/>
                <a:ea typeface="Arial"/>
                <a:cs typeface="Arial"/>
                <a:sym typeface="Arial"/>
                <a:hlinkClick r:id="rId2">
                  <a:extLst>
                    <a:ext uri="{A12FA001-AC4F-418D-AE19-62706E023703}">
                      <ahyp:hlinkClr val="tx"/>
                    </a:ext>
                  </a:extLst>
                </a:hlinkClick>
              </a:rPr>
              <a:t>https://www.consumer.ftc.gov/articles/giving-charities-help-veterans</a:t>
            </a:r>
            <a:endParaRPr sz="1100">
              <a:latin typeface="Arial"/>
              <a:ea typeface="Arial"/>
              <a:cs typeface="Arial"/>
              <a:sym typeface="Arial"/>
            </a:endParaRPr>
          </a:p>
          <a:p>
            <a:pPr indent="0" lvl="0" marL="0" rtl="0" algn="l">
              <a:lnSpc>
                <a:spcPct val="100000"/>
              </a:lnSpc>
              <a:spcBef>
                <a:spcPts val="300"/>
              </a:spcBef>
              <a:spcAft>
                <a:spcPts val="0"/>
              </a:spcAft>
              <a:buClr>
                <a:schemeClr val="dk1"/>
              </a:buClr>
              <a:buSzPts val="1200"/>
              <a:buFont typeface="Noto Sans Symbols"/>
              <a:buNone/>
            </a:pPr>
            <a:r>
              <a:t/>
            </a:r>
            <a:endParaRPr/>
          </a:p>
        </p:txBody>
      </p:sp>
      <p:sp>
        <p:nvSpPr>
          <p:cNvPr id="406" name="Google Shape;406;p31: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2: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32: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i="1" lang="en-US" sz="1800">
                <a:latin typeface="Arial"/>
                <a:ea typeface="Arial"/>
                <a:cs typeface="Arial"/>
                <a:sym typeface="Arial"/>
              </a:rPr>
              <a:t>This slide has 1 build.</a:t>
            </a:r>
            <a:endParaRPr/>
          </a:p>
          <a:p>
            <a:pPr indent="0" lvl="0" marL="0" marR="0" rtl="0" algn="l">
              <a:lnSpc>
                <a:spcPct val="100000"/>
              </a:lnSpc>
              <a:spcBef>
                <a:spcPts val="1200"/>
              </a:spcBef>
              <a:spcAft>
                <a:spcPts val="0"/>
              </a:spcAft>
              <a:buSzPts val="1400"/>
              <a:buNone/>
            </a:pPr>
            <a:r>
              <a:t/>
            </a:r>
            <a:endParaRPr i="1"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DO</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Read the scenario aloud.</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i="1" sz="1800">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Build 1</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900"/>
              </a:spcBef>
              <a:spcAft>
                <a:spcPts val="0"/>
              </a:spcAft>
              <a:buSzPts val="1400"/>
              <a:buNone/>
            </a:pPr>
            <a:r>
              <a:rPr lang="en-US" sz="1800">
                <a:solidFill>
                  <a:srgbClr val="000000"/>
                </a:solidFill>
                <a:latin typeface="Arial"/>
                <a:ea typeface="Arial"/>
                <a:cs typeface="Arial"/>
                <a:sym typeface="Arial"/>
              </a:rPr>
              <a:t>Read this situation carefully and then work with your assigned group to come up with some suggestions for the steps you must take if you find yourself in this position. Note any red flags.</a:t>
            </a:r>
            <a:endParaRPr sz="1800">
              <a:latin typeface="Arial"/>
              <a:ea typeface="Arial"/>
              <a:cs typeface="Arial"/>
              <a:sym typeface="Arial"/>
            </a:endParaRPr>
          </a:p>
          <a:p>
            <a:pPr indent="0" lvl="0" marL="0" rtl="0" algn="l">
              <a:lnSpc>
                <a:spcPct val="100000"/>
              </a:lnSpc>
              <a:spcBef>
                <a:spcPts val="300"/>
              </a:spcBef>
              <a:spcAft>
                <a:spcPts val="0"/>
              </a:spcAft>
              <a:buSzPts val="1400"/>
              <a:buNone/>
            </a:pPr>
            <a:r>
              <a:t/>
            </a:r>
            <a:endParaRPr b="0"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Noto Sans Symbols"/>
              <a:buNone/>
            </a:pPr>
            <a:r>
              <a:rPr lang="en-US"/>
              <a:t>Source:</a:t>
            </a:r>
            <a:endParaRPr/>
          </a:p>
          <a:p>
            <a:pPr indent="0" lvl="0" marL="0" rtl="0" algn="l">
              <a:lnSpc>
                <a:spcPct val="100000"/>
              </a:lnSpc>
              <a:spcBef>
                <a:spcPts val="0"/>
              </a:spcBef>
              <a:spcAft>
                <a:spcPts val="0"/>
              </a:spcAft>
              <a:buClr>
                <a:schemeClr val="dk1"/>
              </a:buClr>
              <a:buSzPts val="1200"/>
              <a:buFont typeface="Noto Sans Symbols"/>
              <a:buNone/>
            </a:pPr>
            <a:r>
              <a:rPr lang="en-US" u="sng">
                <a:solidFill>
                  <a:schemeClr val="hlink"/>
                </a:solidFill>
                <a:hlinkClick r:id="rId2"/>
              </a:rPr>
              <a:t>https://www.freep.com/story/money/personal-finance/susan-tompor/2019/05/09/grandparent-scam-send-cash-alert/1128797001/</a:t>
            </a:r>
            <a:endParaRPr/>
          </a:p>
        </p:txBody>
      </p:sp>
      <p:sp>
        <p:nvSpPr>
          <p:cNvPr id="414" name="Google Shape;414;p32: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3: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33: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DO</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Review Scenario 4 Suggestion slide once groups have presented their answers.</a:t>
            </a:r>
            <a:endParaRPr sz="1800">
              <a:latin typeface="Arial"/>
              <a:ea typeface="Arial"/>
              <a:cs typeface="Arial"/>
              <a:sym typeface="Arial"/>
            </a:endParaRPr>
          </a:p>
          <a:p>
            <a:pPr indent="0" lvl="0" marL="0" rtl="0" algn="l">
              <a:lnSpc>
                <a:spcPct val="100000"/>
              </a:lnSpc>
              <a:spcBef>
                <a:spcPts val="600"/>
              </a:spcBef>
              <a:spcAft>
                <a:spcPts val="0"/>
              </a:spcAft>
              <a:buClr>
                <a:schemeClr val="dk1"/>
              </a:buClr>
              <a:buSzPts val="1200"/>
              <a:buFont typeface="Noto Sans Symbols"/>
              <a:buNone/>
            </a:pPr>
            <a:r>
              <a:t/>
            </a:r>
            <a:endParaRPr/>
          </a:p>
          <a:p>
            <a:pPr indent="0" lvl="0" marL="0" rtl="0" algn="l">
              <a:lnSpc>
                <a:spcPct val="100000"/>
              </a:lnSpc>
              <a:spcBef>
                <a:spcPts val="0"/>
              </a:spcBef>
              <a:spcAft>
                <a:spcPts val="0"/>
              </a:spcAft>
              <a:buClr>
                <a:schemeClr val="dk1"/>
              </a:buClr>
              <a:buSzPts val="1200"/>
              <a:buFont typeface="Noto Sans Symbols"/>
              <a:buNone/>
            </a:pPr>
            <a:r>
              <a:t/>
            </a:r>
            <a:endParaRPr/>
          </a:p>
          <a:p>
            <a:pPr indent="0" lvl="0" marL="0" rtl="0" algn="l">
              <a:lnSpc>
                <a:spcPct val="100000"/>
              </a:lnSpc>
              <a:spcBef>
                <a:spcPts val="0"/>
              </a:spcBef>
              <a:spcAft>
                <a:spcPts val="0"/>
              </a:spcAft>
              <a:buClr>
                <a:schemeClr val="dk1"/>
              </a:buClr>
              <a:buSzPts val="1200"/>
              <a:buFont typeface="Noto Sans Symbols"/>
              <a:buNone/>
            </a:pPr>
            <a:r>
              <a:t/>
            </a:r>
            <a:endParaRPr/>
          </a:p>
          <a:p>
            <a:pPr indent="0" lvl="0" marL="0" rtl="0" algn="l">
              <a:lnSpc>
                <a:spcPct val="100000"/>
              </a:lnSpc>
              <a:spcBef>
                <a:spcPts val="0"/>
              </a:spcBef>
              <a:spcAft>
                <a:spcPts val="0"/>
              </a:spcAft>
              <a:buClr>
                <a:schemeClr val="dk1"/>
              </a:buClr>
              <a:buSzPts val="1200"/>
              <a:buFont typeface="Noto Sans Symbols"/>
              <a:buNone/>
            </a:pPr>
            <a:r>
              <a:rPr lang="en-US"/>
              <a:t>Source:</a:t>
            </a:r>
            <a:endParaRPr/>
          </a:p>
          <a:p>
            <a:pPr indent="0" lvl="0" marL="0" rtl="0" algn="l">
              <a:lnSpc>
                <a:spcPct val="100000"/>
              </a:lnSpc>
              <a:spcBef>
                <a:spcPts val="0"/>
              </a:spcBef>
              <a:spcAft>
                <a:spcPts val="0"/>
              </a:spcAft>
              <a:buClr>
                <a:schemeClr val="dk1"/>
              </a:buClr>
              <a:buSzPts val="1200"/>
              <a:buFont typeface="Noto Sans Symbols"/>
              <a:buNone/>
            </a:pPr>
            <a:r>
              <a:rPr lang="en-US" u="sng">
                <a:solidFill>
                  <a:schemeClr val="hlink"/>
                </a:solidFill>
                <a:hlinkClick r:id="rId2"/>
              </a:rPr>
              <a:t>https://www.freep.com/story/money/personal-finance/susan-tompor/2019/05/09/grandparent-scam-send-cash-alert/1128797001/</a:t>
            </a:r>
            <a:endParaRPr/>
          </a:p>
        </p:txBody>
      </p:sp>
      <p:sp>
        <p:nvSpPr>
          <p:cNvPr id="422" name="Google Shape;422;p33: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4: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34: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This is the script. We have only provided the initial scenario. The participant playing the scammer will begin with the dialogue in the script. After the initial scenario is played out, you must continue the conversation. </a:t>
            </a:r>
            <a:endParaRPr sz="1800">
              <a:latin typeface="Arial"/>
              <a:ea typeface="Arial"/>
              <a:cs typeface="Arial"/>
              <a:sym typeface="Arial"/>
            </a:endParaRPr>
          </a:p>
          <a:p>
            <a:pPr indent="0" lvl="0" marL="0" rtl="0" algn="l">
              <a:lnSpc>
                <a:spcPct val="100000"/>
              </a:lnSpc>
              <a:spcBef>
                <a:spcPts val="600"/>
              </a:spcBef>
              <a:spcAft>
                <a:spcPts val="0"/>
              </a:spcAft>
              <a:buClr>
                <a:schemeClr val="dk1"/>
              </a:buClr>
              <a:buSzPts val="1200"/>
              <a:buFont typeface="Noto Sans Symbols"/>
              <a:buNone/>
            </a:pPr>
            <a:r>
              <a:t/>
            </a:r>
            <a:endParaRPr/>
          </a:p>
        </p:txBody>
      </p:sp>
      <p:sp>
        <p:nvSpPr>
          <p:cNvPr id="431" name="Google Shape;431;p34: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5: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35: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457200" marR="0" rtl="0" algn="l">
              <a:lnSpc>
                <a:spcPct val="100000"/>
              </a:lnSpc>
              <a:spcBef>
                <a:spcPts val="0"/>
              </a:spcBef>
              <a:spcAft>
                <a:spcPts val="0"/>
              </a:spcAft>
              <a:buSzPts val="1400"/>
              <a:buNone/>
            </a:pPr>
            <a:r>
              <a:rPr i="1" lang="en-US" sz="1800">
                <a:solidFill>
                  <a:srgbClr val="000000"/>
                </a:solidFill>
                <a:latin typeface="Arial"/>
                <a:ea typeface="Arial"/>
                <a:cs typeface="Arial"/>
                <a:sym typeface="Arial"/>
              </a:rPr>
              <a:t>Facilitator Note: You will need two participants to play out the scenario. Alternately, the instructor can also play the role of the scammer making the call. This scenario can be played out a few different times with different participants, depending on the time left for the activity.</a:t>
            </a:r>
            <a:endParaRPr i="1"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This role-playing game provides you with an example of a fraudulent call from the IRS demanding money and threatening with dire consequences if you fail to pay immediately. According to the IRS, any one of the following factors indicates a scam:</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A call demanding instant payment. In fact, the IRS will not call about taxes payable without first sending you a bill by mail.</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A call demanding that you pay taxes without giving you the chance to enquire or appeal the amount they say you owe.</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Instructions to use a specific payment method, such as a prepaid debit card.</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A call asking for credit or debit card numbers over the phone.</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Threats to bring in local police or other law-enforcement groups to have you arrested.</a:t>
            </a:r>
            <a:endParaRPr sz="1800">
              <a:latin typeface="Arial"/>
              <a:ea typeface="Arial"/>
              <a:cs typeface="Arial"/>
              <a:sym typeface="Arial"/>
            </a:endParaRPr>
          </a:p>
          <a:p>
            <a:pPr indent="0" lvl="0" marL="0" marR="0" rtl="0" algn="l">
              <a:lnSpc>
                <a:spcPct val="100000"/>
              </a:lnSpc>
              <a:spcBef>
                <a:spcPts val="900"/>
              </a:spcBef>
              <a:spcAft>
                <a:spcPts val="0"/>
              </a:spcAft>
              <a:buSzPts val="1400"/>
              <a:buNone/>
            </a:pPr>
            <a:r>
              <a:rPr lang="en-US" sz="1800">
                <a:solidFill>
                  <a:srgbClr val="000000"/>
                </a:solidFill>
                <a:latin typeface="Arial"/>
                <a:ea typeface="Arial"/>
                <a:cs typeface="Arial"/>
                <a:sym typeface="Arial"/>
              </a:rPr>
              <a:t>Remember these tips when doing the role-playing scenario.</a:t>
            </a:r>
            <a:endParaRPr sz="1800">
              <a:latin typeface="Arial"/>
              <a:ea typeface="Arial"/>
              <a:cs typeface="Arial"/>
              <a:sym typeface="Arial"/>
            </a:endParaRPr>
          </a:p>
          <a:p>
            <a:pPr indent="0" lvl="0" marL="0" rtl="0" algn="l">
              <a:lnSpc>
                <a:spcPct val="100000"/>
              </a:lnSpc>
              <a:spcBef>
                <a:spcPts val="60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Source: </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https://www.irs.gov/newsroom/scam-phone-calls-continue-irs-identifies-five-easy-ways-to-spot-suspicious-calls</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Noto Sans Symbols"/>
              <a:buNone/>
            </a:pPr>
            <a:r>
              <a:t/>
            </a:r>
            <a:endParaRPr/>
          </a:p>
        </p:txBody>
      </p:sp>
      <p:sp>
        <p:nvSpPr>
          <p:cNvPr id="440" name="Google Shape;440;p35: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efbfee04e4_0_8:notes"/>
          <p:cNvSpPr/>
          <p:nvPr>
            <p:ph idx="2" type="sldImg"/>
          </p:nvPr>
        </p:nvSpPr>
        <p:spPr>
          <a:xfrm>
            <a:off x="719138" y="1163638"/>
            <a:ext cx="5588100" cy="3143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1efbfee04e4_0_8:notes"/>
          <p:cNvSpPr txBox="1"/>
          <p:nvPr>
            <p:ph idx="1" type="body"/>
          </p:nvPr>
        </p:nvSpPr>
        <p:spPr>
          <a:xfrm>
            <a:off x="702628" y="4481532"/>
            <a:ext cx="5621100" cy="3666600"/>
          </a:xfrm>
          <a:prstGeom prst="rect">
            <a:avLst/>
          </a:prstGeom>
          <a:noFill/>
          <a:ln>
            <a:noFill/>
          </a:ln>
        </p:spPr>
        <p:txBody>
          <a:bodyPr anchorCtr="0" anchor="t" bIns="46675" lIns="93350" spcFirstLastPara="1" rIns="93350" wrap="square" tIns="46675">
            <a:noAutofit/>
          </a:bodyPr>
          <a:lstStyle/>
          <a:p>
            <a:pPr indent="0" lvl="0" marL="0" rtl="0" algn="l">
              <a:lnSpc>
                <a:spcPct val="100000"/>
              </a:lnSpc>
              <a:spcBef>
                <a:spcPts val="0"/>
              </a:spcBef>
              <a:spcAft>
                <a:spcPts val="0"/>
              </a:spcAft>
              <a:buSzPts val="1400"/>
              <a:buNone/>
            </a:pPr>
            <a:r>
              <a:t/>
            </a:r>
            <a:endParaRPr/>
          </a:p>
        </p:txBody>
      </p:sp>
      <p:sp>
        <p:nvSpPr>
          <p:cNvPr id="449" name="Google Shape;449;g1efbfee04e4_0_8:notes"/>
          <p:cNvSpPr txBox="1"/>
          <p:nvPr>
            <p:ph idx="12" type="sldNum"/>
          </p:nvPr>
        </p:nvSpPr>
        <p:spPr>
          <a:xfrm>
            <a:off x="3979930" y="8845046"/>
            <a:ext cx="3044700" cy="46710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efbfee04e4_0_15:notes"/>
          <p:cNvSpPr/>
          <p:nvPr>
            <p:ph idx="2" type="sldImg"/>
          </p:nvPr>
        </p:nvSpPr>
        <p:spPr>
          <a:xfrm>
            <a:off x="719138" y="1163638"/>
            <a:ext cx="5588100" cy="3143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1efbfee04e4_0_15:notes"/>
          <p:cNvSpPr txBox="1"/>
          <p:nvPr>
            <p:ph idx="1" type="body"/>
          </p:nvPr>
        </p:nvSpPr>
        <p:spPr>
          <a:xfrm>
            <a:off x="702628" y="4481532"/>
            <a:ext cx="5621100" cy="3666600"/>
          </a:xfrm>
          <a:prstGeom prst="rect">
            <a:avLst/>
          </a:prstGeom>
          <a:noFill/>
          <a:ln>
            <a:noFill/>
          </a:ln>
        </p:spPr>
        <p:txBody>
          <a:bodyPr anchorCtr="0" anchor="t" bIns="46675" lIns="93350" spcFirstLastPara="1" rIns="93350" wrap="square" tIns="46675">
            <a:noAutofit/>
          </a:bodyPr>
          <a:lstStyle/>
          <a:p>
            <a:pPr indent="0" lvl="0" marL="0" rtl="0" algn="l">
              <a:lnSpc>
                <a:spcPct val="100000"/>
              </a:lnSpc>
              <a:spcBef>
                <a:spcPts val="0"/>
              </a:spcBef>
              <a:spcAft>
                <a:spcPts val="0"/>
              </a:spcAft>
              <a:buSzPts val="1400"/>
              <a:buNone/>
            </a:pPr>
            <a:r>
              <a:t/>
            </a:r>
            <a:endParaRPr/>
          </a:p>
        </p:txBody>
      </p:sp>
      <p:sp>
        <p:nvSpPr>
          <p:cNvPr id="456" name="Google Shape;456;g1efbfee04e4_0_15:notes"/>
          <p:cNvSpPr txBox="1"/>
          <p:nvPr>
            <p:ph idx="12" type="sldNum"/>
          </p:nvPr>
        </p:nvSpPr>
        <p:spPr>
          <a:xfrm>
            <a:off x="3979930" y="8845046"/>
            <a:ext cx="3044700" cy="46710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i="1" lang="en-US" sz="1800">
                <a:solidFill>
                  <a:srgbClr val="000000"/>
                </a:solidFill>
                <a:latin typeface="Arial"/>
                <a:ea typeface="Arial"/>
                <a:cs typeface="Arial"/>
                <a:sym typeface="Arial"/>
              </a:rPr>
              <a:t>This slide has 1 build.</a:t>
            </a:r>
            <a:endParaRPr i="1"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One of the biggest goals of cybersecurity is protecting personally identifiable information (PII). Personally identifiable information is any data that could potentially be used to identify a specific person.</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ASK</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Who can tell me some examples of PII?</a:t>
            </a:r>
            <a:endParaRPr sz="1800">
              <a:latin typeface="Arial"/>
              <a:ea typeface="Arial"/>
              <a:cs typeface="Arial"/>
              <a:sym typeface="Arial"/>
            </a:endParaRPr>
          </a:p>
          <a:p>
            <a:pPr indent="0" lvl="0" marL="45720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Facilitator Note: Allow participants to yell out answers</a:t>
            </a:r>
            <a:endParaRPr i="1" sz="1800">
              <a:latin typeface="Arial"/>
              <a:ea typeface="Arial"/>
              <a:cs typeface="Arial"/>
              <a:sym typeface="Arial"/>
            </a:endParaRPr>
          </a:p>
          <a:p>
            <a:pPr indent="0" lvl="0" marL="0" marR="0" rtl="0" algn="l">
              <a:lnSpc>
                <a:spcPct val="100000"/>
              </a:lnSpc>
              <a:spcBef>
                <a:spcPts val="1200"/>
              </a:spcBef>
              <a:spcAft>
                <a:spcPts val="0"/>
              </a:spcAft>
              <a:buSzPts val="1400"/>
              <a:buNone/>
            </a:pPr>
            <a:r>
              <a:rPr i="1" lang="en-US" sz="1800">
                <a:solidFill>
                  <a:srgbClr val="000000"/>
                </a:solidFill>
                <a:latin typeface="Arial"/>
                <a:ea typeface="Arial"/>
                <a:cs typeface="Arial"/>
                <a:sym typeface="Arial"/>
              </a:rPr>
              <a:t>Build 1</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latin typeface="Arial"/>
                <a:ea typeface="Arial"/>
                <a:cs typeface="Arial"/>
                <a:sym typeface="Arial"/>
              </a:rPr>
              <a:t>DO</a:t>
            </a:r>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Read through the examples of personally identifiable information. </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Any of this information getting into the hands of an untrustworthy source could lead to fraud or identity theft. It’s important to treat your PII like you would a precious valuable!</a:t>
            </a:r>
            <a:endParaRPr sz="1800">
              <a:latin typeface="Arial"/>
              <a:ea typeface="Arial"/>
              <a:cs typeface="Arial"/>
              <a:sym typeface="Arial"/>
            </a:endParaRPr>
          </a:p>
        </p:txBody>
      </p:sp>
      <p:sp>
        <p:nvSpPr>
          <p:cNvPr id="118" name="Google Shape;118;p6: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702628" y="4481532"/>
            <a:ext cx="5621100" cy="3835500"/>
          </a:xfrm>
          <a:prstGeom prst="rect">
            <a:avLst/>
          </a:prstGeom>
          <a:noFill/>
          <a:ln>
            <a:noFill/>
          </a:ln>
        </p:spPr>
        <p:txBody>
          <a:bodyPr anchorCtr="0" anchor="t" bIns="46675" lIns="93350" spcFirstLastPara="1" rIns="93350" wrap="square" tIns="46675">
            <a:normAutofit/>
          </a:bodyPr>
          <a:lstStyle/>
          <a:p>
            <a:pPr indent="0" lvl="0" marL="0" marR="0" rtl="0" algn="l">
              <a:lnSpc>
                <a:spcPct val="80000"/>
              </a:lnSpc>
              <a:spcBef>
                <a:spcPts val="0"/>
              </a:spcBef>
              <a:spcAft>
                <a:spcPts val="0"/>
              </a:spcAft>
              <a:buSzPts val="1400"/>
              <a:buNone/>
            </a:pPr>
            <a:r>
              <a:rPr b="1" lang="en-US" sz="1260" cap="none">
                <a:solidFill>
                  <a:srgbClr val="000000"/>
                </a:solidFill>
                <a:latin typeface="Arial"/>
                <a:ea typeface="Arial"/>
                <a:cs typeface="Arial"/>
                <a:sym typeface="Arial"/>
              </a:rPr>
              <a:t>ASK</a:t>
            </a:r>
            <a:endParaRPr b="1" sz="1260" cap="none">
              <a:latin typeface="Arial"/>
              <a:ea typeface="Arial"/>
              <a:cs typeface="Arial"/>
              <a:sym typeface="Arial"/>
            </a:endParaRPr>
          </a:p>
          <a:p>
            <a:pPr indent="0" lvl="0" marL="0" marR="0" rtl="0" algn="l">
              <a:lnSpc>
                <a:spcPct val="80000"/>
              </a:lnSpc>
              <a:spcBef>
                <a:spcPts val="1200"/>
              </a:spcBef>
              <a:spcAft>
                <a:spcPts val="0"/>
              </a:spcAft>
              <a:buSzPts val="1400"/>
              <a:buNone/>
            </a:pPr>
            <a:r>
              <a:rPr lang="en-US" sz="1260">
                <a:solidFill>
                  <a:srgbClr val="000000"/>
                </a:solidFill>
                <a:latin typeface="Arial"/>
                <a:ea typeface="Arial"/>
                <a:cs typeface="Arial"/>
                <a:sym typeface="Arial"/>
              </a:rPr>
              <a:t>Why is it important to be safe online?</a:t>
            </a:r>
            <a:endParaRPr sz="1260">
              <a:latin typeface="Arial"/>
              <a:ea typeface="Arial"/>
              <a:cs typeface="Arial"/>
              <a:sym typeface="Arial"/>
            </a:endParaRPr>
          </a:p>
          <a:p>
            <a:pPr indent="0" lvl="0" marL="457200" marR="0" rtl="0" algn="l">
              <a:lnSpc>
                <a:spcPct val="80000"/>
              </a:lnSpc>
              <a:spcBef>
                <a:spcPts val="1200"/>
              </a:spcBef>
              <a:spcAft>
                <a:spcPts val="0"/>
              </a:spcAft>
              <a:buSzPts val="1400"/>
              <a:buNone/>
            </a:pPr>
            <a:r>
              <a:rPr i="1" lang="en-US" sz="1260">
                <a:solidFill>
                  <a:srgbClr val="000000"/>
                </a:solidFill>
                <a:latin typeface="Arial"/>
                <a:ea typeface="Arial"/>
                <a:cs typeface="Arial"/>
                <a:sym typeface="Arial"/>
              </a:rPr>
              <a:t>Facilitator Note: Expected responses include - </a:t>
            </a:r>
            <a:r>
              <a:rPr i="1" lang="en-US" sz="1260">
                <a:latin typeface="Arial"/>
                <a:ea typeface="Arial"/>
                <a:cs typeface="Arial"/>
                <a:sym typeface="Arial"/>
              </a:rPr>
              <a:t>Protect your information, avoid scams or fraud</a:t>
            </a:r>
            <a:endParaRPr/>
          </a:p>
          <a:p>
            <a:pPr indent="0" lvl="0" marL="0" marR="0" rtl="0" algn="l">
              <a:lnSpc>
                <a:spcPct val="80000"/>
              </a:lnSpc>
              <a:spcBef>
                <a:spcPts val="1200"/>
              </a:spcBef>
              <a:spcAft>
                <a:spcPts val="0"/>
              </a:spcAft>
              <a:buSzPts val="1400"/>
              <a:buNone/>
            </a:pPr>
            <a:r>
              <a:t/>
            </a:r>
            <a:endParaRPr b="1" sz="770" cap="none">
              <a:solidFill>
                <a:srgbClr val="000000"/>
              </a:solidFill>
              <a:latin typeface="Arial"/>
              <a:ea typeface="Arial"/>
              <a:cs typeface="Arial"/>
              <a:sym typeface="Arial"/>
            </a:endParaRPr>
          </a:p>
          <a:p>
            <a:pPr indent="0" lvl="0" marL="0" marR="0" rtl="0" algn="l">
              <a:lnSpc>
                <a:spcPct val="80000"/>
              </a:lnSpc>
              <a:spcBef>
                <a:spcPts val="1200"/>
              </a:spcBef>
              <a:spcAft>
                <a:spcPts val="0"/>
              </a:spcAft>
              <a:buSzPts val="1400"/>
              <a:buNone/>
            </a:pPr>
            <a:r>
              <a:rPr b="1" lang="en-US" sz="770" cap="none">
                <a:solidFill>
                  <a:srgbClr val="000000"/>
                </a:solidFill>
                <a:latin typeface="Arial"/>
                <a:ea typeface="Arial"/>
                <a:cs typeface="Arial"/>
                <a:sym typeface="Arial"/>
              </a:rPr>
              <a:t>SAY</a:t>
            </a:r>
            <a:endParaRPr b="1" sz="770" cap="none">
              <a:latin typeface="Arial"/>
              <a:ea typeface="Arial"/>
              <a:cs typeface="Arial"/>
              <a:sym typeface="Arial"/>
            </a:endParaRPr>
          </a:p>
          <a:p>
            <a:pPr indent="0" lvl="0" marL="0" marR="0" rtl="0" algn="l">
              <a:lnSpc>
                <a:spcPct val="80000"/>
              </a:lnSpc>
              <a:spcBef>
                <a:spcPts val="1200"/>
              </a:spcBef>
              <a:spcAft>
                <a:spcPts val="0"/>
              </a:spcAft>
              <a:buSzPts val="1400"/>
              <a:buNone/>
            </a:pPr>
            <a:r>
              <a:rPr lang="en-US" sz="770">
                <a:solidFill>
                  <a:srgbClr val="000000"/>
                </a:solidFill>
                <a:latin typeface="Arial"/>
                <a:ea typeface="Arial"/>
                <a:cs typeface="Arial"/>
                <a:sym typeface="Arial"/>
              </a:rPr>
              <a:t>Lots of our data is stored online or on computers. Even if you don’t use computers regularly, it is still possible that your information is at risk. Two myths associated with using the internet are:</a:t>
            </a:r>
            <a:endParaRPr sz="770">
              <a:latin typeface="Arial"/>
              <a:ea typeface="Arial"/>
              <a:cs typeface="Arial"/>
              <a:sym typeface="Arial"/>
            </a:endParaRPr>
          </a:p>
          <a:p>
            <a:pPr indent="-342900" lvl="0" marL="342900" marR="0" rtl="0" algn="l">
              <a:lnSpc>
                <a:spcPct val="80000"/>
              </a:lnSpc>
              <a:spcBef>
                <a:spcPts val="900"/>
              </a:spcBef>
              <a:spcAft>
                <a:spcPts val="0"/>
              </a:spcAft>
              <a:buClr>
                <a:srgbClr val="000000"/>
              </a:buClr>
              <a:buSzPts val="1100"/>
              <a:buFont typeface="Noto Sans Symbols"/>
              <a:buChar char="∙"/>
            </a:pPr>
            <a:r>
              <a:rPr lang="en-US" sz="770">
                <a:solidFill>
                  <a:srgbClr val="000000"/>
                </a:solidFill>
                <a:latin typeface="Arial"/>
                <a:ea typeface="Arial"/>
                <a:cs typeface="Arial"/>
                <a:sym typeface="Arial"/>
              </a:rPr>
              <a:t>Myth 1: If you do not put your information online, you are untraceable and therefore safe from intrusions. </a:t>
            </a:r>
            <a:endParaRPr sz="770">
              <a:latin typeface="Arial"/>
              <a:ea typeface="Arial"/>
              <a:cs typeface="Arial"/>
              <a:sym typeface="Arial"/>
            </a:endParaRPr>
          </a:p>
          <a:p>
            <a:pPr indent="-285750" lvl="1" marL="742950" marR="0" rtl="0" algn="l">
              <a:lnSpc>
                <a:spcPct val="80000"/>
              </a:lnSpc>
              <a:spcBef>
                <a:spcPts val="600"/>
              </a:spcBef>
              <a:spcAft>
                <a:spcPts val="0"/>
              </a:spcAft>
              <a:buClr>
                <a:srgbClr val="000000"/>
              </a:buClr>
              <a:buSzPts val="770"/>
              <a:buFont typeface="Courier New"/>
              <a:buChar char="-"/>
            </a:pPr>
            <a:r>
              <a:rPr lang="en-US" sz="770">
                <a:solidFill>
                  <a:srgbClr val="000000"/>
                </a:solidFill>
                <a:latin typeface="Arial"/>
                <a:ea typeface="Arial"/>
                <a:cs typeface="Arial"/>
                <a:sym typeface="Arial"/>
              </a:rPr>
              <a:t>Truth: Publicly available government records, court records, or records of any organization or committee that you are a member of are all viable sources of personal information. </a:t>
            </a:r>
            <a:endParaRPr sz="770">
              <a:latin typeface="Arial"/>
              <a:ea typeface="Arial"/>
              <a:cs typeface="Arial"/>
              <a:sym typeface="Arial"/>
            </a:endParaRPr>
          </a:p>
          <a:p>
            <a:pPr indent="-342900" lvl="0" marL="342900" marR="0" rtl="0" algn="l">
              <a:lnSpc>
                <a:spcPct val="80000"/>
              </a:lnSpc>
              <a:spcBef>
                <a:spcPts val="600"/>
              </a:spcBef>
              <a:spcAft>
                <a:spcPts val="0"/>
              </a:spcAft>
              <a:buClr>
                <a:srgbClr val="000000"/>
              </a:buClr>
              <a:buSzPts val="1100"/>
              <a:buFont typeface="Noto Sans Symbols"/>
              <a:buChar char="∙"/>
            </a:pPr>
            <a:r>
              <a:rPr lang="en-US" sz="770">
                <a:solidFill>
                  <a:srgbClr val="000000"/>
                </a:solidFill>
                <a:latin typeface="Arial"/>
                <a:ea typeface="Arial"/>
                <a:cs typeface="Arial"/>
                <a:sym typeface="Arial"/>
              </a:rPr>
              <a:t>Myth 2: If you post something online, it’s only shared with your family and friends. </a:t>
            </a:r>
            <a:endParaRPr sz="770">
              <a:latin typeface="Arial"/>
              <a:ea typeface="Arial"/>
              <a:cs typeface="Arial"/>
              <a:sym typeface="Arial"/>
            </a:endParaRPr>
          </a:p>
          <a:p>
            <a:pPr indent="-285750" lvl="1" marL="742950" marR="0" rtl="0" algn="l">
              <a:lnSpc>
                <a:spcPct val="80000"/>
              </a:lnSpc>
              <a:spcBef>
                <a:spcPts val="600"/>
              </a:spcBef>
              <a:spcAft>
                <a:spcPts val="0"/>
              </a:spcAft>
              <a:buClr>
                <a:srgbClr val="000000"/>
              </a:buClr>
              <a:buSzPts val="770"/>
              <a:buFont typeface="Courier New"/>
              <a:buChar char="-"/>
            </a:pPr>
            <a:r>
              <a:rPr lang="en-US" sz="770">
                <a:solidFill>
                  <a:srgbClr val="000000"/>
                </a:solidFill>
                <a:latin typeface="Arial"/>
                <a:ea typeface="Arial"/>
                <a:cs typeface="Arial"/>
                <a:sym typeface="Arial"/>
              </a:rPr>
              <a:t>Truth: The internet is a mysterious place, and you never know where your information will end up. Even if you are being careful and deleting data which exposes personal information, there’s always a chance that your information has been copied and stored somewhere else and can be accessed by criminals.</a:t>
            </a:r>
            <a:endParaRPr sz="770">
              <a:latin typeface="Arial"/>
              <a:ea typeface="Arial"/>
              <a:cs typeface="Arial"/>
              <a:sym typeface="Arial"/>
            </a:endParaRPr>
          </a:p>
          <a:p>
            <a:pPr indent="0" lvl="0" marL="0" rtl="0" algn="l">
              <a:lnSpc>
                <a:spcPct val="80000"/>
              </a:lnSpc>
              <a:spcBef>
                <a:spcPts val="300"/>
              </a:spcBef>
              <a:spcAft>
                <a:spcPts val="0"/>
              </a:spcAft>
              <a:buClr>
                <a:schemeClr val="dk1"/>
              </a:buClr>
              <a:buSzPts val="840"/>
              <a:buFont typeface="Arial"/>
              <a:buNone/>
            </a:pPr>
            <a:r>
              <a:t/>
            </a:r>
            <a:endParaRPr sz="839">
              <a:solidFill>
                <a:schemeClr val="dk1"/>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840"/>
              <a:buFont typeface="Arial"/>
              <a:buNone/>
            </a:pPr>
            <a:r>
              <a:t/>
            </a:r>
            <a:endParaRPr sz="839">
              <a:solidFill>
                <a:schemeClr val="dk1"/>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840"/>
              <a:buFont typeface="Arial"/>
              <a:buNone/>
            </a:pPr>
            <a:r>
              <a:t/>
            </a:r>
            <a:endParaRPr sz="839">
              <a:solidFill>
                <a:schemeClr val="dk1"/>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839"/>
              <a:buFont typeface="Arial"/>
              <a:buNone/>
            </a:pPr>
            <a:r>
              <a:rPr lang="en-US" sz="839">
                <a:solidFill>
                  <a:schemeClr val="dk1"/>
                </a:solidFill>
                <a:latin typeface="Calibri"/>
                <a:ea typeface="Calibri"/>
                <a:cs typeface="Calibri"/>
                <a:sym typeface="Calibri"/>
              </a:rPr>
              <a:t>Source:</a:t>
            </a:r>
            <a:endParaRPr/>
          </a:p>
          <a:p>
            <a:pPr indent="0" lvl="0" marL="0" rtl="0" algn="l">
              <a:lnSpc>
                <a:spcPct val="80000"/>
              </a:lnSpc>
              <a:spcBef>
                <a:spcPts val="0"/>
              </a:spcBef>
              <a:spcAft>
                <a:spcPts val="0"/>
              </a:spcAft>
              <a:buClr>
                <a:schemeClr val="dk1"/>
              </a:buClr>
              <a:buSzPts val="839"/>
              <a:buFont typeface="Arial"/>
              <a:buNone/>
            </a:pPr>
            <a:r>
              <a:rPr lang="en-US" sz="839">
                <a:solidFill>
                  <a:schemeClr val="dk1"/>
                </a:solidFill>
                <a:latin typeface="Calibri"/>
                <a:ea typeface="Calibri"/>
                <a:cs typeface="Calibri"/>
                <a:sym typeface="Calibri"/>
              </a:rPr>
              <a:t>https://www.atg.wa.gov/internet-safety-seniors</a:t>
            </a:r>
            <a:endParaRPr/>
          </a:p>
          <a:p>
            <a:pPr indent="0" lvl="0" marL="0" rtl="0" algn="l">
              <a:lnSpc>
                <a:spcPct val="80000"/>
              </a:lnSpc>
              <a:spcBef>
                <a:spcPts val="0"/>
              </a:spcBef>
              <a:spcAft>
                <a:spcPts val="0"/>
              </a:spcAft>
              <a:buClr>
                <a:schemeClr val="dk1"/>
              </a:buClr>
              <a:buSzPts val="840"/>
              <a:buFont typeface="Arial"/>
              <a:buNone/>
            </a:pPr>
            <a:r>
              <a:t/>
            </a:r>
            <a:endParaRPr sz="839">
              <a:solidFill>
                <a:schemeClr val="dk1"/>
              </a:solidFill>
              <a:latin typeface="Calibri"/>
              <a:ea typeface="Calibri"/>
              <a:cs typeface="Calibri"/>
              <a:sym typeface="Calibri"/>
            </a:endParaRPr>
          </a:p>
          <a:p>
            <a:pPr indent="0" lvl="2" marL="914400" rtl="0" algn="l">
              <a:lnSpc>
                <a:spcPct val="80000"/>
              </a:lnSpc>
              <a:spcBef>
                <a:spcPts val="0"/>
              </a:spcBef>
              <a:spcAft>
                <a:spcPts val="0"/>
              </a:spcAft>
              <a:buSzPts val="1400"/>
              <a:buNone/>
            </a:pPr>
            <a:r>
              <a:t/>
            </a:r>
            <a:endParaRPr sz="630"/>
          </a:p>
        </p:txBody>
      </p:sp>
      <p:sp>
        <p:nvSpPr>
          <p:cNvPr id="126" name="Google Shape;126;p5:notes"/>
          <p:cNvSpPr txBox="1"/>
          <p:nvPr>
            <p:ph idx="12" type="sldNum"/>
          </p:nvPr>
        </p:nvSpPr>
        <p:spPr>
          <a:xfrm>
            <a:off x="3979930" y="8845046"/>
            <a:ext cx="3044700" cy="46710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27" name="Google Shape;127;p5:notes"/>
          <p:cNvSpPr/>
          <p:nvPr>
            <p:ph idx="2" type="sldImg"/>
          </p:nvPr>
        </p:nvSpPr>
        <p:spPr>
          <a:xfrm>
            <a:off x="1465263" y="995363"/>
            <a:ext cx="4003800" cy="225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efbfee04e4_0_1:notes"/>
          <p:cNvSpPr/>
          <p:nvPr>
            <p:ph idx="2" type="sldImg"/>
          </p:nvPr>
        </p:nvSpPr>
        <p:spPr>
          <a:xfrm>
            <a:off x="719138" y="1163638"/>
            <a:ext cx="5588100" cy="3143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1efbfee04e4_0_1:notes"/>
          <p:cNvSpPr txBox="1"/>
          <p:nvPr>
            <p:ph idx="1" type="body"/>
          </p:nvPr>
        </p:nvSpPr>
        <p:spPr>
          <a:xfrm>
            <a:off x="702628" y="4481532"/>
            <a:ext cx="5621100" cy="3666600"/>
          </a:xfrm>
          <a:prstGeom prst="rect">
            <a:avLst/>
          </a:prstGeom>
          <a:noFill/>
          <a:ln>
            <a:noFill/>
          </a:ln>
        </p:spPr>
        <p:txBody>
          <a:bodyPr anchorCtr="0" anchor="t" bIns="46675" lIns="93350" spcFirstLastPara="1" rIns="93350" wrap="square" tIns="46675">
            <a:noAutofit/>
          </a:bodyPr>
          <a:lstStyle/>
          <a:p>
            <a:pPr indent="0" lvl="0" marL="0" rtl="0" algn="l">
              <a:lnSpc>
                <a:spcPct val="100000"/>
              </a:lnSpc>
              <a:spcBef>
                <a:spcPts val="0"/>
              </a:spcBef>
              <a:spcAft>
                <a:spcPts val="0"/>
              </a:spcAft>
              <a:buSzPts val="1400"/>
              <a:buNone/>
            </a:pPr>
            <a:r>
              <a:t/>
            </a:r>
            <a:endParaRPr/>
          </a:p>
        </p:txBody>
      </p:sp>
      <p:sp>
        <p:nvSpPr>
          <p:cNvPr id="136" name="Google Shape;136;g1efbfee04e4_0_1:notes"/>
          <p:cNvSpPr txBox="1"/>
          <p:nvPr>
            <p:ph idx="12" type="sldNum"/>
          </p:nvPr>
        </p:nvSpPr>
        <p:spPr>
          <a:xfrm>
            <a:off x="3979930" y="8845046"/>
            <a:ext cx="3044700" cy="46710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Passwords help protect our personal information on the internet, and they are often the only things standing between cyber criminals and our sensitive data. </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A strong password is not only important, but necessary.</a:t>
            </a:r>
            <a:endParaRPr sz="1800">
              <a:latin typeface="Arial"/>
              <a:ea typeface="Arial"/>
              <a:cs typeface="Arial"/>
              <a:sym typeface="Arial"/>
            </a:endParaRPr>
          </a:p>
          <a:p>
            <a:pPr indent="0" lvl="0" marL="0" rtl="0" algn="l">
              <a:lnSpc>
                <a:spcPct val="100000"/>
              </a:lnSpc>
              <a:spcBef>
                <a:spcPts val="30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Sources:</a:t>
            </a:r>
            <a:endParaRPr/>
          </a:p>
          <a:p>
            <a:pPr indent="0" lvl="0" marL="0" rtl="0" algn="l">
              <a:lnSpc>
                <a:spcPct val="100000"/>
              </a:lnSpc>
              <a:spcBef>
                <a:spcPts val="0"/>
              </a:spcBef>
              <a:spcAft>
                <a:spcPts val="0"/>
              </a:spcAft>
              <a:buSzPts val="1400"/>
              <a:buNone/>
            </a:pPr>
            <a:r>
              <a:rPr lang="en-US" u="sng">
                <a:solidFill>
                  <a:schemeClr val="hlink"/>
                </a:solidFill>
                <a:hlinkClick r:id="rId2"/>
              </a:rPr>
              <a:t>https://searchsecurity.techtarget.com/definition/password</a:t>
            </a:r>
            <a:endParaRPr/>
          </a:p>
          <a:p>
            <a:pPr indent="0" lvl="0" marL="0" rtl="0" algn="l">
              <a:lnSpc>
                <a:spcPct val="100000"/>
              </a:lnSpc>
              <a:spcBef>
                <a:spcPts val="0"/>
              </a:spcBef>
              <a:spcAft>
                <a:spcPts val="0"/>
              </a:spcAft>
              <a:buSzPts val="1400"/>
              <a:buNone/>
            </a:pPr>
            <a:r>
              <a:rPr lang="en-US" u="sng">
                <a:solidFill>
                  <a:schemeClr val="hlink"/>
                </a:solidFill>
                <a:hlinkClick r:id="rId3"/>
              </a:rPr>
              <a:t>https://www.techopedia.com/definition/4042/password</a:t>
            </a:r>
            <a:endParaRPr/>
          </a:p>
        </p:txBody>
      </p:sp>
      <p:sp>
        <p:nvSpPr>
          <p:cNvPr id="143" name="Google Shape;143;p7: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702628" y="4481532"/>
            <a:ext cx="5621020"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These are some of the worst passwords you could use. Most of them made the list of top 100 leaked passwords in 2019.</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latin typeface="Arial"/>
                <a:ea typeface="Arial"/>
                <a:cs typeface="Arial"/>
                <a:sym typeface="Arial"/>
              </a:rPr>
              <a:t>DO</a:t>
            </a:r>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Review each example from the table on the slide.</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latin typeface="Arial"/>
                <a:ea typeface="Arial"/>
                <a:cs typeface="Arial"/>
                <a:sym typeface="Arial"/>
              </a:rPr>
              <a:t>SAY</a:t>
            </a:r>
            <a:endParaRPr/>
          </a:p>
          <a:p>
            <a:pPr indent="0" lvl="0" marL="0" marR="0" rtl="0" algn="l">
              <a:lnSpc>
                <a:spcPct val="100000"/>
              </a:lnSpc>
              <a:spcBef>
                <a:spcPts val="1200"/>
              </a:spcBef>
              <a:spcAft>
                <a:spcPts val="0"/>
              </a:spcAft>
              <a:buSzPts val="1400"/>
              <a:buNone/>
            </a:pPr>
            <a:r>
              <a:rPr lang="en-US" sz="1800">
                <a:latin typeface="Arial"/>
                <a:ea typeface="Arial"/>
                <a:cs typeface="Arial"/>
                <a:sym typeface="Arial"/>
              </a:rPr>
              <a:t>You also want to avoid passwords that people could guess based on things they know about you, like your birthday, address, name of your pet, or the name of your favorite movie.</a:t>
            </a:r>
            <a:endParaRPr/>
          </a:p>
          <a:p>
            <a:pPr indent="0" lvl="0" marL="0" rtl="0" algn="l">
              <a:lnSpc>
                <a:spcPct val="100000"/>
              </a:lnSpc>
              <a:spcBef>
                <a:spcPts val="60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US"/>
              <a:t>Source:</a:t>
            </a:r>
            <a:endParaRPr/>
          </a:p>
          <a:p>
            <a:pPr indent="0" lvl="0" marL="0" rtl="0" algn="l">
              <a:lnSpc>
                <a:spcPct val="100000"/>
              </a:lnSpc>
              <a:spcBef>
                <a:spcPts val="0"/>
              </a:spcBef>
              <a:spcAft>
                <a:spcPts val="0"/>
              </a:spcAft>
              <a:buClr>
                <a:schemeClr val="dk1"/>
              </a:buClr>
              <a:buSzPts val="1200"/>
              <a:buFont typeface="Arial"/>
              <a:buNone/>
            </a:pPr>
            <a:r>
              <a:rPr lang="en-US"/>
              <a:t>https://gbhackers.com/worst-passwords-2019/</a:t>
            </a:r>
            <a:endParaRPr/>
          </a:p>
        </p:txBody>
      </p:sp>
      <p:sp>
        <p:nvSpPr>
          <p:cNvPr id="152" name="Google Shape;152;p8: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719138" y="1163638"/>
            <a:ext cx="5588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9:notes"/>
          <p:cNvSpPr txBox="1"/>
          <p:nvPr>
            <p:ph idx="1" type="body"/>
          </p:nvPr>
        </p:nvSpPr>
        <p:spPr>
          <a:xfrm>
            <a:off x="702628" y="4481532"/>
            <a:ext cx="5393372" cy="3666708"/>
          </a:xfrm>
          <a:prstGeom prst="rect">
            <a:avLst/>
          </a:prstGeom>
          <a:noFill/>
          <a:ln>
            <a:noFill/>
          </a:ln>
        </p:spPr>
        <p:txBody>
          <a:bodyPr anchorCtr="0" anchor="t" bIns="46675" lIns="93350" spcFirstLastPara="1" rIns="93350" wrap="square" tIns="46675">
            <a:noAutofit/>
          </a:bodyPr>
          <a:lstStyle/>
          <a:p>
            <a:pPr indent="0" lvl="0" marL="0" marR="0" rtl="0" algn="l">
              <a:lnSpc>
                <a:spcPct val="100000"/>
              </a:lnSpc>
              <a:spcBef>
                <a:spcPts val="0"/>
              </a:spcBef>
              <a:spcAft>
                <a:spcPts val="0"/>
              </a:spcAft>
              <a:buSzPts val="1400"/>
              <a:buNone/>
            </a:pPr>
            <a:r>
              <a:rPr i="1" lang="en-US" sz="1800">
                <a:solidFill>
                  <a:srgbClr val="000000"/>
                </a:solidFill>
                <a:latin typeface="Arial"/>
                <a:ea typeface="Arial"/>
                <a:cs typeface="Arial"/>
                <a:sym typeface="Arial"/>
              </a:rPr>
              <a:t>This slide links to an external resource.</a:t>
            </a:r>
            <a:endParaRPr/>
          </a:p>
          <a:p>
            <a:pPr indent="0" lvl="0" marL="0" marR="0" rtl="0" algn="l">
              <a:lnSpc>
                <a:spcPct val="100000"/>
              </a:lnSpc>
              <a:spcBef>
                <a:spcPts val="1200"/>
              </a:spcBef>
              <a:spcAft>
                <a:spcPts val="0"/>
              </a:spcAft>
              <a:buSzPts val="1400"/>
              <a:buNone/>
            </a:pPr>
            <a:r>
              <a:t/>
            </a:r>
            <a:endParaRPr i="1" sz="1800">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SAY</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Complex passwords can also contribute towards additional protection. To make a password harder to crack, always use a combination of:</a:t>
            </a:r>
            <a:endParaRPr sz="1800">
              <a:latin typeface="Arial"/>
              <a:ea typeface="Arial"/>
              <a:cs typeface="Arial"/>
              <a:sym typeface="Arial"/>
            </a:endParaRPr>
          </a:p>
          <a:p>
            <a:pPr indent="-342900" lvl="0" marL="342900" marR="0" rtl="0" algn="l">
              <a:lnSpc>
                <a:spcPct val="100000"/>
              </a:lnSpc>
              <a:spcBef>
                <a:spcPts val="9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UPPERcase letters</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Lowercase letters</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Numbers</a:t>
            </a:r>
            <a:endParaRPr sz="1800">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100"/>
              <a:buFont typeface="Noto Sans Symbols"/>
              <a:buChar char="∙"/>
            </a:pPr>
            <a:r>
              <a:rPr lang="en-US" sz="1800">
                <a:solidFill>
                  <a:srgbClr val="000000"/>
                </a:solidFill>
                <a:latin typeface="Arial"/>
                <a:ea typeface="Arial"/>
                <a:cs typeface="Arial"/>
                <a:sym typeface="Arial"/>
              </a:rPr>
              <a:t>Symbols</a:t>
            </a:r>
            <a:endParaRPr sz="1800">
              <a:latin typeface="Arial"/>
              <a:ea typeface="Arial"/>
              <a:cs typeface="Arial"/>
              <a:sym typeface="Arial"/>
            </a:endParaRPr>
          </a:p>
          <a:p>
            <a:pPr indent="0" lvl="0" marL="0" marR="0" rtl="0" algn="l">
              <a:lnSpc>
                <a:spcPct val="100000"/>
              </a:lnSpc>
              <a:spcBef>
                <a:spcPts val="900"/>
              </a:spcBef>
              <a:spcAft>
                <a:spcPts val="0"/>
              </a:spcAft>
              <a:buSzPts val="1400"/>
              <a:buNone/>
            </a:pPr>
            <a:r>
              <a:rPr lang="en-US" sz="1800">
                <a:solidFill>
                  <a:srgbClr val="000000"/>
                </a:solidFill>
                <a:latin typeface="Arial"/>
                <a:ea typeface="Arial"/>
                <a:cs typeface="Arial"/>
                <a:sym typeface="Arial"/>
              </a:rPr>
              <a:t>A simple, common word can be cracked in fractions of a millisecond. Mix in lowercase and uppercase letters, numbers, and symbols (think @, %, and #), and your password can be secure for more than a decade.</a:t>
            </a:r>
            <a:endParaRPr sz="1800">
              <a:latin typeface="Arial"/>
              <a:ea typeface="Arial"/>
              <a:cs typeface="Arial"/>
              <a:sym typeface="Arial"/>
            </a:endParaRPr>
          </a:p>
          <a:p>
            <a:pPr indent="0" lvl="0" marL="0" marR="0" rtl="0" algn="l">
              <a:lnSpc>
                <a:spcPct val="100000"/>
              </a:lnSpc>
              <a:spcBef>
                <a:spcPts val="1200"/>
              </a:spcBef>
              <a:spcAft>
                <a:spcPts val="0"/>
              </a:spcAft>
              <a:buSzPts val="1400"/>
              <a:buNone/>
            </a:pPr>
            <a:r>
              <a:t/>
            </a:r>
            <a:endParaRPr b="1" sz="1800" cap="none">
              <a:solidFill>
                <a:srgbClr val="000000"/>
              </a:solidFill>
              <a:latin typeface="Arial"/>
              <a:ea typeface="Arial"/>
              <a:cs typeface="Arial"/>
              <a:sym typeface="Arial"/>
            </a:endParaRPr>
          </a:p>
          <a:p>
            <a:pPr indent="0" lvl="0" marL="0" marR="0" rtl="0" algn="l">
              <a:lnSpc>
                <a:spcPct val="100000"/>
              </a:lnSpc>
              <a:spcBef>
                <a:spcPts val="1200"/>
              </a:spcBef>
              <a:spcAft>
                <a:spcPts val="0"/>
              </a:spcAft>
              <a:buSzPts val="1400"/>
              <a:buNone/>
            </a:pPr>
            <a:r>
              <a:rPr b="1" lang="en-US" sz="1800" cap="none">
                <a:solidFill>
                  <a:srgbClr val="000000"/>
                </a:solidFill>
                <a:latin typeface="Arial"/>
                <a:ea typeface="Arial"/>
                <a:cs typeface="Arial"/>
                <a:sym typeface="Arial"/>
              </a:rPr>
              <a:t>DO</a:t>
            </a:r>
            <a:endParaRPr b="1" sz="1800" cap="none">
              <a:latin typeface="Arial"/>
              <a:ea typeface="Arial"/>
              <a:cs typeface="Arial"/>
              <a:sym typeface="Arial"/>
            </a:endParaRPr>
          </a:p>
          <a:p>
            <a:pPr indent="0" lvl="0" marL="0" marR="0" rtl="0" algn="l">
              <a:lnSpc>
                <a:spcPct val="100000"/>
              </a:lnSpc>
              <a:spcBef>
                <a:spcPts val="1200"/>
              </a:spcBef>
              <a:spcAft>
                <a:spcPts val="0"/>
              </a:spcAft>
              <a:buSzPts val="1400"/>
              <a:buNone/>
            </a:pPr>
            <a:r>
              <a:rPr lang="en-US" sz="1800">
                <a:solidFill>
                  <a:srgbClr val="000000"/>
                </a:solidFill>
                <a:latin typeface="Arial"/>
                <a:ea typeface="Arial"/>
                <a:cs typeface="Arial"/>
                <a:sym typeface="Arial"/>
              </a:rPr>
              <a:t>Click the graphic to open Better Buys Password-Cracking Times. Type in examples of good and bad passwords to show audience the difference in the amount of time it takes to crack weak passwords versus strong passwords. </a:t>
            </a:r>
            <a:endParaRPr sz="1800">
              <a:latin typeface="Arial"/>
              <a:ea typeface="Arial"/>
              <a:cs typeface="Arial"/>
              <a:sym typeface="Arial"/>
            </a:endParaRPr>
          </a:p>
          <a:p>
            <a:pPr indent="0" lvl="0" marL="0" rtl="0" algn="l">
              <a:lnSpc>
                <a:spcPct val="100000"/>
              </a:lnSpc>
              <a:spcBef>
                <a:spcPts val="600"/>
              </a:spcBef>
              <a:spcAft>
                <a:spcPts val="0"/>
              </a:spcAft>
              <a:buClr>
                <a:schemeClr val="dk1"/>
              </a:buClr>
              <a:buSzPts val="1200"/>
              <a:buFont typeface="Arial"/>
              <a:buNone/>
            </a:pPr>
            <a:r>
              <a:t/>
            </a:r>
            <a:endParaRPr>
              <a:solidFill>
                <a:srgbClr val="000000"/>
              </a:solidFill>
            </a:endParaRPr>
          </a:p>
          <a:p>
            <a:pPr indent="0" lvl="0" marL="0" rtl="0" algn="l">
              <a:lnSpc>
                <a:spcPct val="100000"/>
              </a:lnSpc>
              <a:spcBef>
                <a:spcPts val="600"/>
              </a:spcBef>
              <a:spcAft>
                <a:spcPts val="0"/>
              </a:spcAft>
              <a:buClr>
                <a:schemeClr val="dk1"/>
              </a:buClr>
              <a:buSzPts val="1200"/>
              <a:buFont typeface="Arial"/>
              <a:buNone/>
            </a:pPr>
            <a:r>
              <a:t/>
            </a:r>
            <a:endParaRPr>
              <a:solidFill>
                <a:srgbClr val="000000"/>
              </a:solidFill>
            </a:endParaRPr>
          </a:p>
          <a:p>
            <a:pPr indent="0" lvl="0" marL="0" rtl="0" algn="l">
              <a:lnSpc>
                <a:spcPct val="100000"/>
              </a:lnSpc>
              <a:spcBef>
                <a:spcPts val="600"/>
              </a:spcBef>
              <a:spcAft>
                <a:spcPts val="0"/>
              </a:spcAft>
              <a:buClr>
                <a:srgbClr val="000000"/>
              </a:buClr>
              <a:buSzPts val="1200"/>
              <a:buFont typeface="Arial"/>
              <a:buNone/>
            </a:pPr>
            <a:r>
              <a:rPr lang="en-US">
                <a:solidFill>
                  <a:srgbClr val="000000"/>
                </a:solidFill>
              </a:rPr>
              <a:t>Source:</a:t>
            </a:r>
            <a:endParaRPr/>
          </a:p>
          <a:p>
            <a:pPr indent="0" lvl="0" marL="0" rtl="0" algn="l">
              <a:lnSpc>
                <a:spcPct val="100000"/>
              </a:lnSpc>
              <a:spcBef>
                <a:spcPts val="600"/>
              </a:spcBef>
              <a:spcAft>
                <a:spcPts val="0"/>
              </a:spcAft>
              <a:buClr>
                <a:srgbClr val="000000"/>
              </a:buClr>
              <a:buSzPts val="1200"/>
              <a:buFont typeface="Arial"/>
              <a:buNone/>
            </a:pPr>
            <a:r>
              <a:rPr lang="en-US">
                <a:solidFill>
                  <a:srgbClr val="000000"/>
                </a:solidFill>
              </a:rPr>
              <a:t>https://www.betterbuys.com/estimating-password-cracking-times/</a:t>
            </a:r>
            <a:endParaRPr/>
          </a:p>
        </p:txBody>
      </p:sp>
      <p:sp>
        <p:nvSpPr>
          <p:cNvPr id="161" name="Google Shape;161;p9:notes"/>
          <p:cNvSpPr txBox="1"/>
          <p:nvPr>
            <p:ph idx="12" type="sldNum"/>
          </p:nvPr>
        </p:nvSpPr>
        <p:spPr>
          <a:xfrm>
            <a:off x="3979930" y="8845046"/>
            <a:ext cx="3044719" cy="467230"/>
          </a:xfrm>
          <a:prstGeom prst="rect">
            <a:avLst/>
          </a:prstGeom>
          <a:noFill/>
          <a:ln>
            <a:noFill/>
          </a:ln>
        </p:spPr>
        <p:txBody>
          <a:bodyPr anchorCtr="0" anchor="b" bIns="46675" lIns="93350" spcFirstLastPara="1" rIns="93350" wrap="square" tIns="466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1.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Title">
  <p:cSld name="Module Title">
    <p:bg>
      <p:bgPr>
        <a:solidFill>
          <a:schemeClr val="lt1"/>
        </a:solidFill>
      </p:bgPr>
    </p:bg>
    <p:spTree>
      <p:nvGrpSpPr>
        <p:cNvPr id="15" name="Shape 15"/>
        <p:cNvGrpSpPr/>
        <p:nvPr/>
      </p:nvGrpSpPr>
      <p:grpSpPr>
        <a:xfrm>
          <a:off x="0" y="0"/>
          <a:ext cx="0" cy="0"/>
          <a:chOff x="0" y="0"/>
          <a:chExt cx="0" cy="0"/>
        </a:xfrm>
      </p:grpSpPr>
      <p:pic>
        <p:nvPicPr>
          <p:cNvPr descr="Background pattern&#10;&#10;Description automatically generated" id="16" name="Google Shape;16;p37"/>
          <p:cNvPicPr preferRelativeResize="0"/>
          <p:nvPr/>
        </p:nvPicPr>
        <p:blipFill rotWithShape="1">
          <a:blip r:embed="rId2">
            <a:alphaModFix amt="35000"/>
          </a:blip>
          <a:srcRect b="25067" l="0" r="0" t="0"/>
          <a:stretch/>
        </p:blipFill>
        <p:spPr>
          <a:xfrm>
            <a:off x="0" y="0"/>
            <a:ext cx="12192000" cy="6858000"/>
          </a:xfrm>
          <a:prstGeom prst="rect">
            <a:avLst/>
          </a:prstGeom>
          <a:noFill/>
          <a:ln>
            <a:noFill/>
          </a:ln>
        </p:spPr>
      </p:pic>
      <p:pic>
        <p:nvPicPr>
          <p:cNvPr descr="Background pattern&#10;&#10;Description automatically generated" id="17" name="Google Shape;17;p37"/>
          <p:cNvPicPr preferRelativeResize="0"/>
          <p:nvPr/>
        </p:nvPicPr>
        <p:blipFill rotWithShape="1">
          <a:blip r:embed="rId2">
            <a:alphaModFix amt="35000"/>
          </a:blip>
          <a:srcRect b="25067" l="0" r="0" t="0"/>
          <a:stretch/>
        </p:blipFill>
        <p:spPr>
          <a:xfrm>
            <a:off x="0" y="0"/>
            <a:ext cx="12192000" cy="6858000"/>
          </a:xfrm>
          <a:prstGeom prst="rect">
            <a:avLst/>
          </a:prstGeom>
          <a:noFill/>
          <a:ln>
            <a:noFill/>
          </a:ln>
        </p:spPr>
      </p:pic>
      <p:sp>
        <p:nvSpPr>
          <p:cNvPr id="18" name="Google Shape;18;p37"/>
          <p:cNvSpPr/>
          <p:nvPr/>
        </p:nvSpPr>
        <p:spPr>
          <a:xfrm>
            <a:off x="905684" y="458289"/>
            <a:ext cx="6557551" cy="5941423"/>
          </a:xfrm>
          <a:prstGeom prst="rect">
            <a:avLst/>
          </a:prstGeom>
          <a:solidFill>
            <a:srgbClr val="C6E4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7"/>
          <p:cNvSpPr/>
          <p:nvPr/>
        </p:nvSpPr>
        <p:spPr>
          <a:xfrm>
            <a:off x="11807952" y="763524"/>
            <a:ext cx="384048" cy="5330952"/>
          </a:xfrm>
          <a:prstGeom prst="rect">
            <a:avLst/>
          </a:prstGeom>
          <a:solidFill>
            <a:srgbClr val="00A9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 name="Google Shape;20;p37"/>
          <p:cNvPicPr preferRelativeResize="0"/>
          <p:nvPr/>
        </p:nvPicPr>
        <p:blipFill rotWithShape="1">
          <a:blip r:embed="rId3">
            <a:alphaModFix/>
          </a:blip>
          <a:srcRect b="0" l="0" r="0" t="0"/>
          <a:stretch/>
        </p:blipFill>
        <p:spPr>
          <a:xfrm>
            <a:off x="247542" y="195943"/>
            <a:ext cx="1907869" cy="1907869"/>
          </a:xfrm>
          <a:prstGeom prst="rect">
            <a:avLst/>
          </a:prstGeom>
          <a:noFill/>
          <a:ln>
            <a:noFill/>
          </a:ln>
        </p:spPr>
      </p:pic>
      <p:sp>
        <p:nvSpPr>
          <p:cNvPr id="21" name="Google Shape;21;p37"/>
          <p:cNvSpPr txBox="1"/>
          <p:nvPr>
            <p:ph idx="1" type="body"/>
          </p:nvPr>
        </p:nvSpPr>
        <p:spPr>
          <a:xfrm>
            <a:off x="2185851" y="2768738"/>
            <a:ext cx="8159750" cy="1193800"/>
          </a:xfrm>
          <a:prstGeom prst="rect">
            <a:avLst/>
          </a:prstGeom>
          <a:solidFill>
            <a:srgbClr val="00A99C"/>
          </a:solidFill>
          <a:ln>
            <a:noFill/>
          </a:ln>
        </p:spPr>
        <p:txBody>
          <a:bodyPr anchorCtr="0" anchor="ctr" bIns="45700" lIns="91425" spcFirstLastPara="1" rIns="91425" wrap="square" tIns="45700">
            <a:normAutofit/>
          </a:bodyPr>
          <a:lstStyle>
            <a:lvl1pPr indent="-228600" lvl="0" marL="457200" algn="l">
              <a:lnSpc>
                <a:spcPct val="100000"/>
              </a:lnSpc>
              <a:spcBef>
                <a:spcPts val="1200"/>
              </a:spcBef>
              <a:spcAft>
                <a:spcPts val="0"/>
              </a:spcAft>
              <a:buClr>
                <a:schemeClr val="lt1"/>
              </a:buClr>
              <a:buSzPts val="6000"/>
              <a:buNone/>
              <a:defRPr b="1" sz="6000">
                <a:solidFill>
                  <a:schemeClr val="lt1"/>
                </a:solidFill>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37"/>
          <p:cNvSpPr txBox="1"/>
          <p:nvPr/>
        </p:nvSpPr>
        <p:spPr>
          <a:xfrm>
            <a:off x="2185851" y="4107223"/>
            <a:ext cx="6575764" cy="619503"/>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rmAutofit fontScale="92500"/>
          </a:bodyPr>
          <a:lstStyle/>
          <a:p>
            <a:pPr indent="0" lvl="0" marL="0" marR="0" rtl="0" algn="ctr">
              <a:lnSpc>
                <a:spcPct val="100000"/>
              </a:lnSpc>
              <a:spcBef>
                <a:spcPts val="0"/>
              </a:spcBef>
              <a:spcAft>
                <a:spcPts val="0"/>
              </a:spcAft>
              <a:buClr>
                <a:schemeClr val="dk1"/>
              </a:buClr>
              <a:buSzPct val="100000"/>
              <a:buFont typeface="Arial"/>
              <a:buNone/>
            </a:pPr>
            <a:r>
              <a:rPr b="1" i="0" lang="en-US" sz="3200" u="none" cap="none" strike="noStrike">
                <a:solidFill>
                  <a:schemeClr val="dk1"/>
                </a:solidFill>
                <a:latin typeface="Arial Narrow"/>
                <a:ea typeface="Arial Narrow"/>
                <a:cs typeface="Arial Narrow"/>
                <a:sym typeface="Arial Narrow"/>
              </a:rPr>
              <a:t>The Senior Citizens’ Cyber Safety Initiative</a:t>
            </a:r>
            <a:endParaRPr b="0" i="0" sz="1400" u="none" cap="none" strike="noStrike">
              <a:solidFill>
                <a:srgbClr val="000000"/>
              </a:solidFill>
              <a:latin typeface="Arial"/>
              <a:ea typeface="Arial"/>
              <a:cs typeface="Arial"/>
              <a:sym typeface="Arial"/>
            </a:endParaRPr>
          </a:p>
        </p:txBody>
      </p:sp>
      <p:pic>
        <p:nvPicPr>
          <p:cNvPr descr="Icon&#10;&#10;Description automatically generated" id="23" name="Google Shape;23;p37"/>
          <p:cNvPicPr preferRelativeResize="0"/>
          <p:nvPr/>
        </p:nvPicPr>
        <p:blipFill rotWithShape="1">
          <a:blip r:embed="rId4">
            <a:alphaModFix/>
          </a:blip>
          <a:srcRect b="0" l="0" r="0" t="0"/>
          <a:stretch/>
        </p:blipFill>
        <p:spPr>
          <a:xfrm>
            <a:off x="247541" y="195942"/>
            <a:ext cx="1907869" cy="190786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Slide">
  <p:cSld name="2_Blank Slide">
    <p:spTree>
      <p:nvGrpSpPr>
        <p:cNvPr id="79" name="Shape 79"/>
        <p:cNvGrpSpPr/>
        <p:nvPr/>
      </p:nvGrpSpPr>
      <p:grpSpPr>
        <a:xfrm>
          <a:off x="0" y="0"/>
          <a:ext cx="0" cy="0"/>
          <a:chOff x="0" y="0"/>
          <a:chExt cx="0" cy="0"/>
        </a:xfrm>
      </p:grpSpPr>
      <p:pic>
        <p:nvPicPr>
          <p:cNvPr descr="Background pattern&#10;&#10;Description automatically generated" id="80" name="Google Shape;80;p46"/>
          <p:cNvPicPr preferRelativeResize="0"/>
          <p:nvPr/>
        </p:nvPicPr>
        <p:blipFill rotWithShape="1">
          <a:blip r:embed="rId2">
            <a:alphaModFix amt="50000"/>
          </a:blip>
          <a:srcRect b="25067" l="0" r="0" t="0"/>
          <a:stretch/>
        </p:blipFill>
        <p:spPr>
          <a:xfrm>
            <a:off x="0" y="0"/>
            <a:ext cx="12192000" cy="6858000"/>
          </a:xfrm>
          <a:prstGeom prst="rect">
            <a:avLst/>
          </a:prstGeom>
          <a:noFill/>
          <a:ln>
            <a:noFill/>
          </a:ln>
        </p:spPr>
      </p:pic>
      <p:sp>
        <p:nvSpPr>
          <p:cNvPr id="81" name="Google Shape;81;p46"/>
          <p:cNvSpPr/>
          <p:nvPr/>
        </p:nvSpPr>
        <p:spPr>
          <a:xfrm>
            <a:off x="1" y="1212112"/>
            <a:ext cx="12191999" cy="4433777"/>
          </a:xfrm>
          <a:prstGeom prst="rect">
            <a:avLst/>
          </a:prstGeom>
          <a:solidFill>
            <a:srgbClr val="C6E4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lipboard Checked with solid fill" id="82" name="Google Shape;82;p46"/>
          <p:cNvPicPr preferRelativeResize="0"/>
          <p:nvPr/>
        </p:nvPicPr>
        <p:blipFill rotWithShape="1">
          <a:blip r:embed="rId3">
            <a:alphaModFix/>
          </a:blip>
          <a:srcRect b="0" l="0" r="0" t="0"/>
          <a:stretch/>
        </p:blipFill>
        <p:spPr>
          <a:xfrm>
            <a:off x="611373" y="303390"/>
            <a:ext cx="5133754" cy="5133754"/>
          </a:xfrm>
          <a:prstGeom prst="rect">
            <a:avLst/>
          </a:prstGeom>
          <a:noFill/>
          <a:ln>
            <a:noFill/>
          </a:ln>
        </p:spPr>
      </p:pic>
      <p:sp>
        <p:nvSpPr>
          <p:cNvPr id="83" name="Google Shape;83;p46"/>
          <p:cNvSpPr txBox="1"/>
          <p:nvPr>
            <p:ph idx="1" type="body"/>
          </p:nvPr>
        </p:nvSpPr>
        <p:spPr>
          <a:xfrm>
            <a:off x="6189689" y="784602"/>
            <a:ext cx="4670608" cy="845318"/>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100000"/>
              </a:lnSpc>
              <a:spcBef>
                <a:spcPts val="640"/>
              </a:spcBef>
              <a:spcAft>
                <a:spcPts val="0"/>
              </a:spcAft>
              <a:buClr>
                <a:schemeClr val="dk1"/>
              </a:buClr>
              <a:buSzPts val="3200"/>
              <a:buNone/>
              <a:defRPr b="1">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4" name="Google Shape;84;p46"/>
          <p:cNvSpPr txBox="1"/>
          <p:nvPr>
            <p:ph idx="2" type="body"/>
          </p:nvPr>
        </p:nvSpPr>
        <p:spPr>
          <a:xfrm>
            <a:off x="6183468" y="5840963"/>
            <a:ext cx="4670608" cy="513356"/>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100000"/>
              </a:lnSpc>
              <a:spcBef>
                <a:spcPts val="640"/>
              </a:spcBef>
              <a:spcAft>
                <a:spcPts val="0"/>
              </a:spcAft>
              <a:buClr>
                <a:schemeClr val="dk1"/>
              </a:buClr>
              <a:buSzPts val="3200"/>
              <a:buNone/>
              <a:defRPr b="1">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Slide">
  <p:cSld name="3_Blank Slide">
    <p:spTree>
      <p:nvGrpSpPr>
        <p:cNvPr id="85" name="Shape 85"/>
        <p:cNvGrpSpPr/>
        <p:nvPr/>
      </p:nvGrpSpPr>
      <p:grpSpPr>
        <a:xfrm>
          <a:off x="0" y="0"/>
          <a:ext cx="0" cy="0"/>
          <a:chOff x="0" y="0"/>
          <a:chExt cx="0" cy="0"/>
        </a:xfrm>
      </p:grpSpPr>
      <p:pic>
        <p:nvPicPr>
          <p:cNvPr descr="Background pattern&#10;&#10;Description automatically generated" id="86" name="Google Shape;86;p47"/>
          <p:cNvPicPr preferRelativeResize="0"/>
          <p:nvPr/>
        </p:nvPicPr>
        <p:blipFill rotWithShape="1">
          <a:blip r:embed="rId2">
            <a:alphaModFix amt="50000"/>
          </a:blip>
          <a:srcRect b="25067" l="0" r="0" t="0"/>
          <a:stretch/>
        </p:blipFill>
        <p:spPr>
          <a:xfrm>
            <a:off x="0" y="0"/>
            <a:ext cx="12192000" cy="6858000"/>
          </a:xfrm>
          <a:prstGeom prst="rect">
            <a:avLst/>
          </a:prstGeom>
          <a:noFill/>
          <a:ln>
            <a:noFill/>
          </a:ln>
        </p:spPr>
      </p:pic>
      <p:sp>
        <p:nvSpPr>
          <p:cNvPr id="87" name="Google Shape;87;p47"/>
          <p:cNvSpPr/>
          <p:nvPr/>
        </p:nvSpPr>
        <p:spPr>
          <a:xfrm>
            <a:off x="1" y="1212112"/>
            <a:ext cx="12191999" cy="4433777"/>
          </a:xfrm>
          <a:prstGeom prst="rect">
            <a:avLst/>
          </a:prstGeom>
          <a:solidFill>
            <a:srgbClr val="00A9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88" name="Shape 8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chemeClr val="lt1"/>
        </a:solidFill>
      </p:bgPr>
    </p:bg>
    <p:spTree>
      <p:nvGrpSpPr>
        <p:cNvPr id="24" name="Shape 24"/>
        <p:cNvGrpSpPr/>
        <p:nvPr/>
      </p:nvGrpSpPr>
      <p:grpSpPr>
        <a:xfrm>
          <a:off x="0" y="0"/>
          <a:ext cx="0" cy="0"/>
          <a:chOff x="0" y="0"/>
          <a:chExt cx="0" cy="0"/>
        </a:xfrm>
      </p:grpSpPr>
      <p:pic>
        <p:nvPicPr>
          <p:cNvPr descr="Background pattern&#10;&#10;Description automatically generated" id="25" name="Google Shape;25;p38"/>
          <p:cNvPicPr preferRelativeResize="0"/>
          <p:nvPr/>
        </p:nvPicPr>
        <p:blipFill rotWithShape="1">
          <a:blip r:embed="rId2">
            <a:alphaModFix amt="35000"/>
          </a:blip>
          <a:srcRect b="25067" l="0" r="0" t="0"/>
          <a:stretch/>
        </p:blipFill>
        <p:spPr>
          <a:xfrm>
            <a:off x="0" y="0"/>
            <a:ext cx="12192000" cy="6858000"/>
          </a:xfrm>
          <a:prstGeom prst="rect">
            <a:avLst/>
          </a:prstGeom>
          <a:noFill/>
          <a:ln>
            <a:noFill/>
          </a:ln>
        </p:spPr>
      </p:pic>
      <p:sp>
        <p:nvSpPr>
          <p:cNvPr id="26" name="Google Shape;26;p38"/>
          <p:cNvSpPr/>
          <p:nvPr/>
        </p:nvSpPr>
        <p:spPr>
          <a:xfrm>
            <a:off x="1" y="0"/>
            <a:ext cx="3570514" cy="6858000"/>
          </a:xfrm>
          <a:prstGeom prst="rect">
            <a:avLst/>
          </a:prstGeom>
          <a:solidFill>
            <a:srgbClr val="C6E4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8"/>
          <p:cNvSpPr txBox="1"/>
          <p:nvPr/>
        </p:nvSpPr>
        <p:spPr>
          <a:xfrm>
            <a:off x="2029637" y="360820"/>
            <a:ext cx="3326675" cy="624831"/>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3200"/>
              <a:buFont typeface="Arial"/>
              <a:buNone/>
            </a:pPr>
            <a:r>
              <a:rPr b="1" i="0" lang="en-US" sz="3200" u="none" cap="none" strike="noStrike">
                <a:solidFill>
                  <a:schemeClr val="dk1"/>
                </a:solidFill>
                <a:latin typeface="Arial Narrow"/>
                <a:ea typeface="Arial Narrow"/>
                <a:cs typeface="Arial Narrow"/>
                <a:sym typeface="Arial Narrow"/>
              </a:rPr>
              <a:t>AGENDA</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lides">
  <p:cSld name="Title and Content Slides">
    <p:spTree>
      <p:nvGrpSpPr>
        <p:cNvPr id="28" name="Shape 28"/>
        <p:cNvGrpSpPr/>
        <p:nvPr/>
      </p:nvGrpSpPr>
      <p:grpSpPr>
        <a:xfrm>
          <a:off x="0" y="0"/>
          <a:ext cx="0" cy="0"/>
          <a:chOff x="0" y="0"/>
          <a:chExt cx="0" cy="0"/>
        </a:xfrm>
      </p:grpSpPr>
      <p:sp>
        <p:nvSpPr>
          <p:cNvPr id="29" name="Google Shape;29;p39"/>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atin typeface="Arial"/>
                <a:ea typeface="Arial"/>
                <a:cs typeface="Arial"/>
                <a:sym typeface="Arial"/>
              </a:defRPr>
            </a:lvl1pPr>
            <a:lvl2pPr indent="-381000" lvl="1" marL="914400" algn="l">
              <a:lnSpc>
                <a:spcPct val="100000"/>
              </a:lnSpc>
              <a:spcBef>
                <a:spcPts val="480"/>
              </a:spcBef>
              <a:spcAft>
                <a:spcPts val="0"/>
              </a:spcAft>
              <a:buClr>
                <a:schemeClr val="dk1"/>
              </a:buClr>
              <a:buSzPts val="2400"/>
              <a:buChar char="–"/>
              <a:defRPr sz="2400">
                <a:latin typeface="Arial"/>
                <a:ea typeface="Arial"/>
                <a:cs typeface="Arial"/>
                <a:sym typeface="Arial"/>
              </a:defRPr>
            </a:lvl2pPr>
            <a:lvl3pPr indent="-355600" lvl="2" marL="1371600" algn="l">
              <a:lnSpc>
                <a:spcPct val="100000"/>
              </a:lnSpc>
              <a:spcBef>
                <a:spcPts val="400"/>
              </a:spcBef>
              <a:spcAft>
                <a:spcPts val="0"/>
              </a:spcAft>
              <a:buClr>
                <a:schemeClr val="dk1"/>
              </a:buClr>
              <a:buSzPts val="2000"/>
              <a:buChar char="•"/>
              <a:defRPr sz="2000">
                <a:latin typeface="Arial"/>
                <a:ea typeface="Arial"/>
                <a:cs typeface="Arial"/>
                <a:sym typeface="Arial"/>
              </a:defRPr>
            </a:lvl3pPr>
            <a:lvl4pPr indent="-342900" lvl="3" marL="18288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indent="-342900" lvl="4" marL="22860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 name="Google Shape;30;p39"/>
          <p:cNvSpPr/>
          <p:nvPr/>
        </p:nvSpPr>
        <p:spPr>
          <a:xfrm>
            <a:off x="383609" y="6502658"/>
            <a:ext cx="81464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1" lang="en-US" sz="900" u="none" cap="none" strike="noStrike">
                <a:solidFill>
                  <a:srgbClr val="A5A5A5"/>
                </a:solidFill>
                <a:latin typeface="Arial"/>
                <a:ea typeface="Arial"/>
                <a:cs typeface="Arial"/>
                <a:sym typeface="Arial"/>
              </a:rPr>
              <a:t>© 2022 AFA</a:t>
            </a:r>
            <a:endParaRPr b="0" i="0" sz="1400" u="none" cap="none" strike="noStrike">
              <a:solidFill>
                <a:srgbClr val="000000"/>
              </a:solidFill>
              <a:latin typeface="Arial"/>
              <a:ea typeface="Arial"/>
              <a:cs typeface="Arial"/>
              <a:sym typeface="Arial"/>
            </a:endParaRPr>
          </a:p>
        </p:txBody>
      </p:sp>
      <p:sp>
        <p:nvSpPr>
          <p:cNvPr id="31" name="Google Shape;31;p39"/>
          <p:cNvSpPr txBox="1"/>
          <p:nvPr/>
        </p:nvSpPr>
        <p:spPr>
          <a:xfrm>
            <a:off x="8888439" y="6500815"/>
            <a:ext cx="2919956" cy="26161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r>
              <a:rPr b="0" i="1" lang="en-US" sz="900" u="none" cap="none" strike="noStrike">
                <a:solidFill>
                  <a:srgbClr val="A5A5A5"/>
                </a:solidFill>
                <a:latin typeface="Arial"/>
                <a:ea typeface="Arial"/>
                <a:cs typeface="Arial"/>
                <a:sym typeface="Arial"/>
              </a:rPr>
              <a:t>Slide </a:t>
            </a:r>
            <a:fld id="{00000000-1234-1234-1234-123412341234}" type="slidenum">
              <a:rPr b="0" i="1" lang="en-US" sz="900" u="none" cap="none" strike="noStrike">
                <a:solidFill>
                  <a:srgbClr val="A5A5A5"/>
                </a:solidFill>
                <a:latin typeface="Arial"/>
                <a:ea typeface="Arial"/>
                <a:cs typeface="Arial"/>
                <a:sym typeface="Arial"/>
              </a:rPr>
              <a:t>‹#›</a:t>
            </a:fld>
            <a:endParaRPr b="0" i="1" sz="900" u="none" cap="none" strike="noStrike">
              <a:solidFill>
                <a:srgbClr val="A5A5A5"/>
              </a:solidFill>
              <a:latin typeface="Arial"/>
              <a:ea typeface="Arial"/>
              <a:cs typeface="Arial"/>
              <a:sym typeface="Arial"/>
            </a:endParaRPr>
          </a:p>
        </p:txBody>
      </p:sp>
      <p:sp>
        <p:nvSpPr>
          <p:cNvPr id="32" name="Google Shape;32;p39"/>
          <p:cNvSpPr/>
          <p:nvPr/>
        </p:nvSpPr>
        <p:spPr>
          <a:xfrm>
            <a:off x="1" y="287383"/>
            <a:ext cx="618308" cy="487680"/>
          </a:xfrm>
          <a:prstGeom prst="rect">
            <a:avLst/>
          </a:prstGeom>
          <a:solidFill>
            <a:srgbClr val="C6E4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9"/>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720"/>
              </a:spcBef>
              <a:spcAft>
                <a:spcPts val="0"/>
              </a:spcAft>
              <a:buClr>
                <a:schemeClr val="dk1"/>
              </a:buClr>
              <a:buSzPts val="3600"/>
              <a:buNone/>
              <a:defRPr b="1" sz="3600">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bg>
      <p:bgPr>
        <a:solidFill>
          <a:schemeClr val="lt1"/>
        </a:solidFill>
      </p:bgPr>
    </p:bg>
    <p:spTree>
      <p:nvGrpSpPr>
        <p:cNvPr id="34" name="Shape 34"/>
        <p:cNvGrpSpPr/>
        <p:nvPr/>
      </p:nvGrpSpPr>
      <p:grpSpPr>
        <a:xfrm>
          <a:off x="0" y="0"/>
          <a:ext cx="0" cy="0"/>
          <a:chOff x="0" y="0"/>
          <a:chExt cx="0" cy="0"/>
        </a:xfrm>
      </p:grpSpPr>
      <p:pic>
        <p:nvPicPr>
          <p:cNvPr descr="Background pattern&#10;&#10;Description automatically generated" id="35" name="Google Shape;35;p40"/>
          <p:cNvPicPr preferRelativeResize="0"/>
          <p:nvPr/>
        </p:nvPicPr>
        <p:blipFill rotWithShape="1">
          <a:blip r:embed="rId2">
            <a:alphaModFix amt="35000"/>
          </a:blip>
          <a:srcRect b="25067" l="0" r="0" t="0"/>
          <a:stretch/>
        </p:blipFill>
        <p:spPr>
          <a:xfrm>
            <a:off x="0" y="0"/>
            <a:ext cx="12192000" cy="6858000"/>
          </a:xfrm>
          <a:prstGeom prst="rect">
            <a:avLst/>
          </a:prstGeom>
          <a:noFill/>
          <a:ln>
            <a:noFill/>
          </a:ln>
        </p:spPr>
      </p:pic>
      <p:pic>
        <p:nvPicPr>
          <p:cNvPr descr="Background pattern&#10;&#10;Description automatically generated" id="36" name="Google Shape;36;p40"/>
          <p:cNvPicPr preferRelativeResize="0"/>
          <p:nvPr/>
        </p:nvPicPr>
        <p:blipFill rotWithShape="1">
          <a:blip r:embed="rId2">
            <a:alphaModFix amt="35000"/>
          </a:blip>
          <a:srcRect b="25067" l="0" r="0" t="0"/>
          <a:stretch/>
        </p:blipFill>
        <p:spPr>
          <a:xfrm>
            <a:off x="0" y="0"/>
            <a:ext cx="12192000" cy="6858000"/>
          </a:xfrm>
          <a:prstGeom prst="rect">
            <a:avLst/>
          </a:prstGeom>
          <a:noFill/>
          <a:ln>
            <a:noFill/>
          </a:ln>
        </p:spPr>
      </p:pic>
      <p:sp>
        <p:nvSpPr>
          <p:cNvPr id="37" name="Google Shape;37;p40"/>
          <p:cNvSpPr/>
          <p:nvPr/>
        </p:nvSpPr>
        <p:spPr>
          <a:xfrm>
            <a:off x="905684" y="458289"/>
            <a:ext cx="6557551" cy="5941423"/>
          </a:xfrm>
          <a:prstGeom prst="rect">
            <a:avLst/>
          </a:prstGeom>
          <a:solidFill>
            <a:srgbClr val="C6E4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0"/>
          <p:cNvSpPr/>
          <p:nvPr/>
        </p:nvSpPr>
        <p:spPr>
          <a:xfrm>
            <a:off x="11807952" y="763524"/>
            <a:ext cx="384048" cy="5330952"/>
          </a:xfrm>
          <a:prstGeom prst="rect">
            <a:avLst/>
          </a:prstGeom>
          <a:solidFill>
            <a:srgbClr val="00A9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p40"/>
          <p:cNvPicPr preferRelativeResize="0"/>
          <p:nvPr/>
        </p:nvPicPr>
        <p:blipFill rotWithShape="1">
          <a:blip r:embed="rId3">
            <a:alphaModFix/>
          </a:blip>
          <a:srcRect b="0" l="0" r="0" t="0"/>
          <a:stretch/>
        </p:blipFill>
        <p:spPr>
          <a:xfrm>
            <a:off x="247542" y="195943"/>
            <a:ext cx="1907869" cy="1907869"/>
          </a:xfrm>
          <a:prstGeom prst="rect">
            <a:avLst/>
          </a:prstGeom>
          <a:noFill/>
          <a:ln>
            <a:noFill/>
          </a:ln>
        </p:spPr>
      </p:pic>
      <p:sp>
        <p:nvSpPr>
          <p:cNvPr id="40" name="Google Shape;40;p40"/>
          <p:cNvSpPr txBox="1"/>
          <p:nvPr>
            <p:ph idx="1" type="body"/>
          </p:nvPr>
        </p:nvSpPr>
        <p:spPr>
          <a:xfrm>
            <a:off x="2185851" y="2768738"/>
            <a:ext cx="8159750" cy="11938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b="1">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 name="Google Shape;41;p40"/>
          <p:cNvSpPr txBox="1"/>
          <p:nvPr>
            <p:ph idx="2" type="body"/>
          </p:nvPr>
        </p:nvSpPr>
        <p:spPr>
          <a:xfrm>
            <a:off x="2188888" y="4111985"/>
            <a:ext cx="2350707" cy="619503"/>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b="1">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Icon&#10;&#10;Description automatically generated" id="42" name="Google Shape;42;p40"/>
          <p:cNvPicPr preferRelativeResize="0"/>
          <p:nvPr/>
        </p:nvPicPr>
        <p:blipFill rotWithShape="1">
          <a:blip r:embed="rId4">
            <a:alphaModFix/>
          </a:blip>
          <a:srcRect b="0" l="0" r="0" t="0"/>
          <a:stretch/>
        </p:blipFill>
        <p:spPr>
          <a:xfrm>
            <a:off x="247541" y="195942"/>
            <a:ext cx="1907869" cy="190786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elofContents">
  <p:cSld name="TabelofContents">
    <p:spTree>
      <p:nvGrpSpPr>
        <p:cNvPr id="43" name="Shape 43"/>
        <p:cNvGrpSpPr/>
        <p:nvPr/>
      </p:nvGrpSpPr>
      <p:grpSpPr>
        <a:xfrm>
          <a:off x="0" y="0"/>
          <a:ext cx="0" cy="0"/>
          <a:chOff x="0" y="0"/>
          <a:chExt cx="0" cy="0"/>
        </a:xfrm>
      </p:grpSpPr>
      <p:sp>
        <p:nvSpPr>
          <p:cNvPr id="44" name="Google Shape;44;p41"/>
          <p:cNvSpPr txBox="1"/>
          <p:nvPr>
            <p:ph idx="1" type="body"/>
          </p:nvPr>
        </p:nvSpPr>
        <p:spPr>
          <a:xfrm>
            <a:off x="687977" y="1210492"/>
            <a:ext cx="5303520" cy="49156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atin typeface="Arial"/>
                <a:ea typeface="Arial"/>
                <a:cs typeface="Arial"/>
                <a:sym typeface="Arial"/>
              </a:defRPr>
            </a:lvl1pPr>
            <a:lvl2pPr indent="-381000" lvl="1" marL="914400" algn="l">
              <a:lnSpc>
                <a:spcPct val="100000"/>
              </a:lnSpc>
              <a:spcBef>
                <a:spcPts val="480"/>
              </a:spcBef>
              <a:spcAft>
                <a:spcPts val="0"/>
              </a:spcAft>
              <a:buClr>
                <a:schemeClr val="dk1"/>
              </a:buClr>
              <a:buSzPts val="2400"/>
              <a:buChar char="–"/>
              <a:defRPr sz="2400">
                <a:latin typeface="Arial"/>
                <a:ea typeface="Arial"/>
                <a:cs typeface="Arial"/>
                <a:sym typeface="Arial"/>
              </a:defRPr>
            </a:lvl2pPr>
            <a:lvl3pPr indent="-355600" lvl="2" marL="1371600" algn="l">
              <a:lnSpc>
                <a:spcPct val="100000"/>
              </a:lnSpc>
              <a:spcBef>
                <a:spcPts val="400"/>
              </a:spcBef>
              <a:spcAft>
                <a:spcPts val="0"/>
              </a:spcAft>
              <a:buClr>
                <a:schemeClr val="dk1"/>
              </a:buClr>
              <a:buSzPts val="2000"/>
              <a:buChar char="•"/>
              <a:defRPr sz="2000">
                <a:latin typeface="Arial"/>
                <a:ea typeface="Arial"/>
                <a:cs typeface="Arial"/>
                <a:sym typeface="Arial"/>
              </a:defRPr>
            </a:lvl3pPr>
            <a:lvl4pPr indent="-342900" lvl="3" marL="18288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indent="-342900" lvl="4" marL="22860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5" name="Google Shape;45;p41"/>
          <p:cNvSpPr/>
          <p:nvPr/>
        </p:nvSpPr>
        <p:spPr>
          <a:xfrm>
            <a:off x="383609" y="6502658"/>
            <a:ext cx="81464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1" lang="en-US" sz="900" u="none" cap="none" strike="noStrike">
                <a:solidFill>
                  <a:srgbClr val="A5A5A5"/>
                </a:solidFill>
                <a:latin typeface="Arial"/>
                <a:ea typeface="Arial"/>
                <a:cs typeface="Arial"/>
                <a:sym typeface="Arial"/>
              </a:rPr>
              <a:t>© 2022 AFA</a:t>
            </a:r>
            <a:endParaRPr b="0" i="0" sz="1400" u="none" cap="none" strike="noStrike">
              <a:solidFill>
                <a:srgbClr val="000000"/>
              </a:solidFill>
              <a:latin typeface="Arial"/>
              <a:ea typeface="Arial"/>
              <a:cs typeface="Arial"/>
              <a:sym typeface="Arial"/>
            </a:endParaRPr>
          </a:p>
        </p:txBody>
      </p:sp>
      <p:sp>
        <p:nvSpPr>
          <p:cNvPr id="46" name="Google Shape;46;p41"/>
          <p:cNvSpPr txBox="1"/>
          <p:nvPr/>
        </p:nvSpPr>
        <p:spPr>
          <a:xfrm>
            <a:off x="8888439" y="6500815"/>
            <a:ext cx="2919956" cy="26161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r>
              <a:rPr b="0" i="1" lang="en-US" sz="900" u="none" cap="none" strike="noStrike">
                <a:solidFill>
                  <a:srgbClr val="A5A5A5"/>
                </a:solidFill>
                <a:latin typeface="Arial"/>
                <a:ea typeface="Arial"/>
                <a:cs typeface="Arial"/>
                <a:sym typeface="Arial"/>
              </a:rPr>
              <a:t>Slide </a:t>
            </a:r>
            <a:fld id="{00000000-1234-1234-1234-123412341234}" type="slidenum">
              <a:rPr b="0" i="1" lang="en-US" sz="900" u="none" cap="none" strike="noStrike">
                <a:solidFill>
                  <a:srgbClr val="A5A5A5"/>
                </a:solidFill>
                <a:latin typeface="Arial"/>
                <a:ea typeface="Arial"/>
                <a:cs typeface="Arial"/>
                <a:sym typeface="Arial"/>
              </a:rPr>
              <a:t>‹#›</a:t>
            </a:fld>
            <a:endParaRPr b="0" i="1" sz="900" u="none" cap="none" strike="noStrike">
              <a:solidFill>
                <a:srgbClr val="A5A5A5"/>
              </a:solidFill>
              <a:latin typeface="Arial"/>
              <a:ea typeface="Arial"/>
              <a:cs typeface="Arial"/>
              <a:sym typeface="Arial"/>
            </a:endParaRPr>
          </a:p>
        </p:txBody>
      </p:sp>
      <p:sp>
        <p:nvSpPr>
          <p:cNvPr id="47" name="Google Shape;47;p41"/>
          <p:cNvSpPr/>
          <p:nvPr/>
        </p:nvSpPr>
        <p:spPr>
          <a:xfrm>
            <a:off x="1" y="287383"/>
            <a:ext cx="618308" cy="487680"/>
          </a:xfrm>
          <a:prstGeom prst="rect">
            <a:avLst/>
          </a:prstGeom>
          <a:solidFill>
            <a:srgbClr val="C6E4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1"/>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720"/>
              </a:spcBef>
              <a:spcAft>
                <a:spcPts val="0"/>
              </a:spcAft>
              <a:buClr>
                <a:schemeClr val="dk1"/>
              </a:buClr>
              <a:buSzPts val="3600"/>
              <a:buNone/>
              <a:defRPr b="1" sz="3600">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 name="Google Shape;49;p41"/>
          <p:cNvSpPr txBox="1"/>
          <p:nvPr>
            <p:ph idx="3" type="body"/>
          </p:nvPr>
        </p:nvSpPr>
        <p:spPr>
          <a:xfrm>
            <a:off x="6283845" y="1203403"/>
            <a:ext cx="5303520" cy="49156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atin typeface="Arial"/>
                <a:ea typeface="Arial"/>
                <a:cs typeface="Arial"/>
                <a:sym typeface="Arial"/>
              </a:defRPr>
            </a:lvl1pPr>
            <a:lvl2pPr indent="-381000" lvl="1" marL="914400" algn="l">
              <a:lnSpc>
                <a:spcPct val="100000"/>
              </a:lnSpc>
              <a:spcBef>
                <a:spcPts val="480"/>
              </a:spcBef>
              <a:spcAft>
                <a:spcPts val="0"/>
              </a:spcAft>
              <a:buClr>
                <a:schemeClr val="dk1"/>
              </a:buClr>
              <a:buSzPts val="2400"/>
              <a:buChar char="–"/>
              <a:defRPr sz="2400">
                <a:latin typeface="Arial"/>
                <a:ea typeface="Arial"/>
                <a:cs typeface="Arial"/>
                <a:sym typeface="Arial"/>
              </a:defRPr>
            </a:lvl2pPr>
            <a:lvl3pPr indent="-355600" lvl="2" marL="1371600" algn="l">
              <a:lnSpc>
                <a:spcPct val="100000"/>
              </a:lnSpc>
              <a:spcBef>
                <a:spcPts val="400"/>
              </a:spcBef>
              <a:spcAft>
                <a:spcPts val="0"/>
              </a:spcAft>
              <a:buClr>
                <a:schemeClr val="dk1"/>
              </a:buClr>
              <a:buSzPts val="2000"/>
              <a:buChar char="•"/>
              <a:defRPr sz="2000">
                <a:latin typeface="Arial"/>
                <a:ea typeface="Arial"/>
                <a:cs typeface="Arial"/>
                <a:sym typeface="Arial"/>
              </a:defRPr>
            </a:lvl3pPr>
            <a:lvl4pPr indent="-342900" lvl="3" marL="18288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indent="-342900" lvl="4" marL="22860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bg>
      <p:bgPr>
        <a:solidFill>
          <a:schemeClr val="lt1"/>
        </a:solidFill>
      </p:bgPr>
    </p:bg>
    <p:spTree>
      <p:nvGrpSpPr>
        <p:cNvPr id="50" name="Shape 50"/>
        <p:cNvGrpSpPr/>
        <p:nvPr/>
      </p:nvGrpSpPr>
      <p:grpSpPr>
        <a:xfrm>
          <a:off x="0" y="0"/>
          <a:ext cx="0" cy="0"/>
          <a:chOff x="0" y="0"/>
          <a:chExt cx="0" cy="0"/>
        </a:xfrm>
      </p:grpSpPr>
      <p:pic>
        <p:nvPicPr>
          <p:cNvPr descr="Background pattern&#10;&#10;Description automatically generated" id="51" name="Google Shape;51;p42"/>
          <p:cNvPicPr preferRelativeResize="0"/>
          <p:nvPr/>
        </p:nvPicPr>
        <p:blipFill rotWithShape="1">
          <a:blip r:embed="rId2">
            <a:alphaModFix amt="50000"/>
          </a:blip>
          <a:srcRect b="25067" l="0" r="0" t="0"/>
          <a:stretch/>
        </p:blipFill>
        <p:spPr>
          <a:xfrm>
            <a:off x="0" y="0"/>
            <a:ext cx="12192000" cy="6858000"/>
          </a:xfrm>
          <a:prstGeom prst="rect">
            <a:avLst/>
          </a:prstGeom>
          <a:noFill/>
          <a:ln>
            <a:noFill/>
          </a:ln>
        </p:spPr>
      </p:pic>
      <p:sp>
        <p:nvSpPr>
          <p:cNvPr id="52" name="Google Shape;52;p42"/>
          <p:cNvSpPr/>
          <p:nvPr/>
        </p:nvSpPr>
        <p:spPr>
          <a:xfrm>
            <a:off x="1" y="1212112"/>
            <a:ext cx="12191999" cy="4433777"/>
          </a:xfrm>
          <a:prstGeom prst="rect">
            <a:avLst/>
          </a:prstGeom>
          <a:solidFill>
            <a:srgbClr val="C6E4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2"/>
          <p:cNvSpPr txBox="1"/>
          <p:nvPr>
            <p:ph idx="1" type="body"/>
          </p:nvPr>
        </p:nvSpPr>
        <p:spPr>
          <a:xfrm>
            <a:off x="7884496" y="1498502"/>
            <a:ext cx="3326675" cy="845318"/>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100000"/>
              </a:lnSpc>
              <a:spcBef>
                <a:spcPts val="720"/>
              </a:spcBef>
              <a:spcAft>
                <a:spcPts val="0"/>
              </a:spcAft>
              <a:buClr>
                <a:schemeClr val="dk1"/>
              </a:buClr>
              <a:buSzPts val="3600"/>
              <a:buNone/>
              <a:defRPr b="1" sz="3600">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Television outline" id="54" name="Google Shape;54;p42"/>
          <p:cNvPicPr preferRelativeResize="0"/>
          <p:nvPr/>
        </p:nvPicPr>
        <p:blipFill rotWithShape="1">
          <a:blip r:embed="rId3">
            <a:alphaModFix/>
          </a:blip>
          <a:srcRect b="0" l="0" r="0" t="0"/>
          <a:stretch/>
        </p:blipFill>
        <p:spPr>
          <a:xfrm>
            <a:off x="790352" y="-191386"/>
            <a:ext cx="6540795" cy="6540795"/>
          </a:xfrm>
          <a:prstGeom prst="rect">
            <a:avLst/>
          </a:prstGeom>
          <a:noFill/>
          <a:ln>
            <a:noFill/>
          </a:ln>
        </p:spPr>
      </p:pic>
      <p:sp>
        <p:nvSpPr>
          <p:cNvPr id="55" name="Google Shape;55;p42"/>
          <p:cNvSpPr txBox="1"/>
          <p:nvPr>
            <p:ph idx="2" type="body"/>
          </p:nvPr>
        </p:nvSpPr>
        <p:spPr>
          <a:xfrm>
            <a:off x="7857461" y="2498725"/>
            <a:ext cx="3370928" cy="20621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a:lvl1pPr>
            <a:lvl2pPr indent="-228600" lvl="1" marL="914400" algn="ctr">
              <a:lnSpc>
                <a:spcPct val="100000"/>
              </a:lnSpc>
              <a:spcBef>
                <a:spcPts val="560"/>
              </a:spcBef>
              <a:spcAft>
                <a:spcPts val="0"/>
              </a:spcAft>
              <a:buClr>
                <a:schemeClr val="dk1"/>
              </a:buClr>
              <a:buSzPts val="2800"/>
              <a:buNone/>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hoot!">
  <p:cSld name="Kahoot!">
    <p:bg>
      <p:bgPr>
        <a:solidFill>
          <a:schemeClr val="lt1"/>
        </a:solidFill>
      </p:bgPr>
    </p:bg>
    <p:spTree>
      <p:nvGrpSpPr>
        <p:cNvPr id="56" name="Shape 56"/>
        <p:cNvGrpSpPr/>
        <p:nvPr/>
      </p:nvGrpSpPr>
      <p:grpSpPr>
        <a:xfrm>
          <a:off x="0" y="0"/>
          <a:ext cx="0" cy="0"/>
          <a:chOff x="0" y="0"/>
          <a:chExt cx="0" cy="0"/>
        </a:xfrm>
      </p:grpSpPr>
      <p:pic>
        <p:nvPicPr>
          <p:cNvPr descr="Background pattern&#10;&#10;Description automatically generated" id="57" name="Google Shape;57;p43"/>
          <p:cNvPicPr preferRelativeResize="0"/>
          <p:nvPr/>
        </p:nvPicPr>
        <p:blipFill rotWithShape="1">
          <a:blip r:embed="rId2">
            <a:alphaModFix amt="50000"/>
          </a:blip>
          <a:srcRect b="25067" l="0" r="0" t="0"/>
          <a:stretch/>
        </p:blipFill>
        <p:spPr>
          <a:xfrm>
            <a:off x="0" y="0"/>
            <a:ext cx="12192000" cy="6858000"/>
          </a:xfrm>
          <a:prstGeom prst="rect">
            <a:avLst/>
          </a:prstGeom>
          <a:noFill/>
          <a:ln>
            <a:noFill/>
          </a:ln>
        </p:spPr>
      </p:pic>
      <p:sp>
        <p:nvSpPr>
          <p:cNvPr id="58" name="Google Shape;58;p43"/>
          <p:cNvSpPr/>
          <p:nvPr/>
        </p:nvSpPr>
        <p:spPr>
          <a:xfrm>
            <a:off x="1" y="1212112"/>
            <a:ext cx="12191999" cy="4433777"/>
          </a:xfrm>
          <a:prstGeom prst="rect">
            <a:avLst/>
          </a:prstGeom>
          <a:solidFill>
            <a:srgbClr val="C6E4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3"/>
          <p:cNvSpPr txBox="1"/>
          <p:nvPr>
            <p:ph idx="1" type="body"/>
          </p:nvPr>
        </p:nvSpPr>
        <p:spPr>
          <a:xfrm>
            <a:off x="7857461" y="2498725"/>
            <a:ext cx="3370928" cy="20621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0" name="Google Shape;60;p43"/>
          <p:cNvSpPr txBox="1"/>
          <p:nvPr>
            <p:ph idx="2" type="body"/>
          </p:nvPr>
        </p:nvSpPr>
        <p:spPr>
          <a:xfrm>
            <a:off x="7884496" y="1498502"/>
            <a:ext cx="3326675" cy="845318"/>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100000"/>
              </a:lnSpc>
              <a:spcBef>
                <a:spcPts val="720"/>
              </a:spcBef>
              <a:spcAft>
                <a:spcPts val="0"/>
              </a:spcAft>
              <a:buClr>
                <a:schemeClr val="dk1"/>
              </a:buClr>
              <a:buSzPts val="3600"/>
              <a:buNone/>
              <a:defRPr b="1" sz="3600">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Television outline" id="61" name="Google Shape;61;p43"/>
          <p:cNvPicPr preferRelativeResize="0"/>
          <p:nvPr/>
        </p:nvPicPr>
        <p:blipFill rotWithShape="1">
          <a:blip r:embed="rId3">
            <a:alphaModFix/>
          </a:blip>
          <a:srcRect b="0" l="0" r="0" t="0"/>
          <a:stretch/>
        </p:blipFill>
        <p:spPr>
          <a:xfrm>
            <a:off x="790352" y="-138221"/>
            <a:ext cx="6540795" cy="6540795"/>
          </a:xfrm>
          <a:prstGeom prst="rect">
            <a:avLst/>
          </a:prstGeom>
          <a:noFill/>
          <a:ln>
            <a:noFill/>
          </a:ln>
        </p:spPr>
      </p:pic>
      <p:grpSp>
        <p:nvGrpSpPr>
          <p:cNvPr id="62" name="Google Shape;62;p43"/>
          <p:cNvGrpSpPr/>
          <p:nvPr/>
        </p:nvGrpSpPr>
        <p:grpSpPr>
          <a:xfrm>
            <a:off x="3264194" y="4534788"/>
            <a:ext cx="1587795" cy="1587795"/>
            <a:chOff x="3391786" y="5119576"/>
            <a:chExt cx="1587795" cy="1587795"/>
          </a:xfrm>
        </p:grpSpPr>
        <p:sp>
          <p:nvSpPr>
            <p:cNvPr id="63" name="Google Shape;63;p43"/>
            <p:cNvSpPr/>
            <p:nvPr/>
          </p:nvSpPr>
          <p:spPr>
            <a:xfrm>
              <a:off x="3700130" y="5635256"/>
              <a:ext cx="999461" cy="3934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Game controller with solid fill" id="64" name="Google Shape;64;p43"/>
            <p:cNvPicPr preferRelativeResize="0"/>
            <p:nvPr/>
          </p:nvPicPr>
          <p:blipFill rotWithShape="1">
            <a:blip r:embed="rId4">
              <a:alphaModFix/>
            </a:blip>
            <a:srcRect b="0" l="0" r="0" t="0"/>
            <a:stretch/>
          </p:blipFill>
          <p:spPr>
            <a:xfrm>
              <a:off x="3391786" y="5119576"/>
              <a:ext cx="1587795" cy="158779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okbook Activity">
  <p:cSld name="Wrokbook Activity">
    <p:bg>
      <p:bgPr>
        <a:solidFill>
          <a:schemeClr val="lt1"/>
        </a:solidFill>
      </p:bgPr>
    </p:bg>
    <p:spTree>
      <p:nvGrpSpPr>
        <p:cNvPr id="65" name="Shape 65"/>
        <p:cNvGrpSpPr/>
        <p:nvPr/>
      </p:nvGrpSpPr>
      <p:grpSpPr>
        <a:xfrm>
          <a:off x="0" y="0"/>
          <a:ext cx="0" cy="0"/>
          <a:chOff x="0" y="0"/>
          <a:chExt cx="0" cy="0"/>
        </a:xfrm>
      </p:grpSpPr>
      <p:pic>
        <p:nvPicPr>
          <p:cNvPr descr="Background pattern&#10;&#10;Description automatically generated" id="66" name="Google Shape;66;p44"/>
          <p:cNvPicPr preferRelativeResize="0"/>
          <p:nvPr/>
        </p:nvPicPr>
        <p:blipFill rotWithShape="1">
          <a:blip r:embed="rId2">
            <a:alphaModFix amt="50000"/>
          </a:blip>
          <a:srcRect b="25067" l="0" r="0" t="0"/>
          <a:stretch/>
        </p:blipFill>
        <p:spPr>
          <a:xfrm>
            <a:off x="0" y="0"/>
            <a:ext cx="12192000" cy="6858000"/>
          </a:xfrm>
          <a:prstGeom prst="rect">
            <a:avLst/>
          </a:prstGeom>
          <a:noFill/>
          <a:ln>
            <a:noFill/>
          </a:ln>
        </p:spPr>
      </p:pic>
      <p:sp>
        <p:nvSpPr>
          <p:cNvPr id="67" name="Google Shape;67;p44"/>
          <p:cNvSpPr/>
          <p:nvPr/>
        </p:nvSpPr>
        <p:spPr>
          <a:xfrm>
            <a:off x="1" y="1212112"/>
            <a:ext cx="12191999" cy="4433777"/>
          </a:xfrm>
          <a:prstGeom prst="rect">
            <a:avLst/>
          </a:prstGeom>
          <a:solidFill>
            <a:srgbClr val="C6E4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4"/>
          <p:cNvSpPr txBox="1"/>
          <p:nvPr>
            <p:ph idx="1" type="body"/>
          </p:nvPr>
        </p:nvSpPr>
        <p:spPr>
          <a:xfrm>
            <a:off x="6188111" y="2764539"/>
            <a:ext cx="4689403" cy="100736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Programmer female with solid fill" id="69" name="Google Shape;69;p44"/>
          <p:cNvPicPr preferRelativeResize="0"/>
          <p:nvPr/>
        </p:nvPicPr>
        <p:blipFill rotWithShape="1">
          <a:blip r:embed="rId3">
            <a:alphaModFix/>
          </a:blip>
          <a:srcRect b="0" l="0" r="0" t="0"/>
          <a:stretch/>
        </p:blipFill>
        <p:spPr>
          <a:xfrm>
            <a:off x="611373" y="331381"/>
            <a:ext cx="5133754" cy="5133754"/>
          </a:xfrm>
          <a:prstGeom prst="rect">
            <a:avLst/>
          </a:prstGeom>
          <a:noFill/>
          <a:ln>
            <a:noFill/>
          </a:ln>
        </p:spPr>
      </p:pic>
      <p:sp>
        <p:nvSpPr>
          <p:cNvPr id="70" name="Google Shape;70;p44"/>
          <p:cNvSpPr txBox="1"/>
          <p:nvPr/>
        </p:nvSpPr>
        <p:spPr>
          <a:xfrm>
            <a:off x="6166884" y="4031602"/>
            <a:ext cx="4688958" cy="10926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See instructions in student workbook.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Do not change or delete anything not included on the list of tasks.</a:t>
            </a:r>
            <a:endParaRPr b="0" i="0" sz="1400" u="none" cap="none" strike="noStrike">
              <a:solidFill>
                <a:srgbClr val="000000"/>
              </a:solidFill>
              <a:latin typeface="Arial"/>
              <a:ea typeface="Arial"/>
              <a:cs typeface="Arial"/>
              <a:sym typeface="Arial"/>
            </a:endParaRPr>
          </a:p>
        </p:txBody>
      </p:sp>
      <p:sp>
        <p:nvSpPr>
          <p:cNvPr id="71" name="Google Shape;71;p44"/>
          <p:cNvSpPr txBox="1"/>
          <p:nvPr>
            <p:ph idx="2" type="body"/>
          </p:nvPr>
        </p:nvSpPr>
        <p:spPr>
          <a:xfrm>
            <a:off x="6189689" y="1764316"/>
            <a:ext cx="4670608" cy="845318"/>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100000"/>
              </a:lnSpc>
              <a:spcBef>
                <a:spcPts val="640"/>
              </a:spcBef>
              <a:spcAft>
                <a:spcPts val="0"/>
              </a:spcAft>
              <a:buClr>
                <a:schemeClr val="dk1"/>
              </a:buClr>
              <a:buSzPts val="3200"/>
              <a:buNone/>
              <a:defRPr b="1">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lide">
  <p:cSld name="1_Blank Slide">
    <p:spTree>
      <p:nvGrpSpPr>
        <p:cNvPr id="72" name="Shape 72"/>
        <p:cNvGrpSpPr/>
        <p:nvPr/>
      </p:nvGrpSpPr>
      <p:grpSpPr>
        <a:xfrm>
          <a:off x="0" y="0"/>
          <a:ext cx="0" cy="0"/>
          <a:chOff x="0" y="0"/>
          <a:chExt cx="0" cy="0"/>
        </a:xfrm>
      </p:grpSpPr>
      <p:pic>
        <p:nvPicPr>
          <p:cNvPr descr="Background pattern&#10;&#10;Description automatically generated" id="73" name="Google Shape;73;p45"/>
          <p:cNvPicPr preferRelativeResize="0"/>
          <p:nvPr/>
        </p:nvPicPr>
        <p:blipFill rotWithShape="1">
          <a:blip r:embed="rId2">
            <a:alphaModFix amt="50000"/>
          </a:blip>
          <a:srcRect b="25067" l="0" r="0" t="0"/>
          <a:stretch/>
        </p:blipFill>
        <p:spPr>
          <a:xfrm>
            <a:off x="0" y="0"/>
            <a:ext cx="12192000" cy="6858000"/>
          </a:xfrm>
          <a:prstGeom prst="rect">
            <a:avLst/>
          </a:prstGeom>
          <a:noFill/>
          <a:ln>
            <a:noFill/>
          </a:ln>
        </p:spPr>
      </p:pic>
      <p:sp>
        <p:nvSpPr>
          <p:cNvPr id="74" name="Google Shape;74;p45"/>
          <p:cNvSpPr/>
          <p:nvPr/>
        </p:nvSpPr>
        <p:spPr>
          <a:xfrm>
            <a:off x="1" y="1212112"/>
            <a:ext cx="12191999" cy="4433777"/>
          </a:xfrm>
          <a:prstGeom prst="rect">
            <a:avLst/>
          </a:prstGeom>
          <a:solidFill>
            <a:srgbClr val="C6E4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ogrammer male with solid fill" id="75" name="Google Shape;75;p45"/>
          <p:cNvPicPr preferRelativeResize="0"/>
          <p:nvPr/>
        </p:nvPicPr>
        <p:blipFill rotWithShape="1">
          <a:blip r:embed="rId3">
            <a:alphaModFix/>
          </a:blip>
          <a:srcRect b="0" l="0" r="0" t="0"/>
          <a:stretch/>
        </p:blipFill>
        <p:spPr>
          <a:xfrm>
            <a:off x="611373" y="331381"/>
            <a:ext cx="5133754" cy="5133754"/>
          </a:xfrm>
          <a:prstGeom prst="rect">
            <a:avLst/>
          </a:prstGeom>
          <a:noFill/>
          <a:ln>
            <a:noFill/>
          </a:ln>
        </p:spPr>
      </p:pic>
      <p:sp>
        <p:nvSpPr>
          <p:cNvPr id="76" name="Google Shape;76;p45"/>
          <p:cNvSpPr txBox="1"/>
          <p:nvPr>
            <p:ph idx="1" type="body"/>
          </p:nvPr>
        </p:nvSpPr>
        <p:spPr>
          <a:xfrm>
            <a:off x="6188111" y="2764539"/>
            <a:ext cx="4689403" cy="100736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45"/>
          <p:cNvSpPr txBox="1"/>
          <p:nvPr>
            <p:ph idx="2" type="body"/>
          </p:nvPr>
        </p:nvSpPr>
        <p:spPr>
          <a:xfrm>
            <a:off x="6189689" y="1764316"/>
            <a:ext cx="4670608" cy="845318"/>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100000"/>
              </a:lnSpc>
              <a:spcBef>
                <a:spcPts val="640"/>
              </a:spcBef>
              <a:spcAft>
                <a:spcPts val="0"/>
              </a:spcAft>
              <a:buClr>
                <a:schemeClr val="dk1"/>
              </a:buClr>
              <a:buSzPts val="3200"/>
              <a:buNone/>
              <a:defRPr b="1">
                <a:latin typeface="Arial Narrow"/>
                <a:ea typeface="Arial Narrow"/>
                <a:cs typeface="Arial Narrow"/>
                <a:sym typeface="Arial Narrow"/>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8" name="Google Shape;78;p45"/>
          <p:cNvSpPr txBox="1"/>
          <p:nvPr/>
        </p:nvSpPr>
        <p:spPr>
          <a:xfrm>
            <a:off x="6166884" y="4031602"/>
            <a:ext cx="4688958" cy="10926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See instructions in student workbook.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Do not change or delete anything not included on the list of tasks.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AD2D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AD2D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AD2D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AD2D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AD2D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AD2D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AD2D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AD2D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AD2D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29.jpg"/><Relationship Id="rId5" Type="http://schemas.openxmlformats.org/officeDocument/2006/relationships/image" Target="../media/image28.png"/><Relationship Id="rId6" Type="http://schemas.openxmlformats.org/officeDocument/2006/relationships/image" Target="../media/image37.jpg"/><Relationship Id="rId7"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3.jpg"/><Relationship Id="rId4" Type="http://schemas.openxmlformats.org/officeDocument/2006/relationships/hyperlink" Target="https://www.youtube.com/watch?v=zYhcM1KA2q8" TargetMode="External"/><Relationship Id="rId5" Type="http://schemas.openxmlformats.org/officeDocument/2006/relationships/image" Target="../media/image34.png"/><Relationship Id="rId6" Type="http://schemas.openxmlformats.org/officeDocument/2006/relationships/hyperlink" Target="https://www.youtube.com/watch?v=LgGrN1GwfN4&amp;list=PLE9DO0TrehkDH4N20hG3qkKQlstAtaBj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0" Type="http://schemas.openxmlformats.org/officeDocument/2006/relationships/image" Target="../media/image39.jp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4.jpg"/><Relationship Id="rId4" Type="http://schemas.openxmlformats.org/officeDocument/2006/relationships/image" Target="../media/image30.png"/><Relationship Id="rId9" Type="http://schemas.openxmlformats.org/officeDocument/2006/relationships/image" Target="../media/image43.png"/><Relationship Id="rId5" Type="http://schemas.openxmlformats.org/officeDocument/2006/relationships/image" Target="../media/image36.png"/><Relationship Id="rId6" Type="http://schemas.openxmlformats.org/officeDocument/2006/relationships/image" Target="../media/image31.jpg"/><Relationship Id="rId7" Type="http://schemas.openxmlformats.org/officeDocument/2006/relationships/image" Target="../media/image38.png"/><Relationship Id="rId8"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4.jpg"/><Relationship Id="rId4" Type="http://schemas.openxmlformats.org/officeDocument/2006/relationships/hyperlink" Target="mailto:phishing@irs.gov" TargetMode="External"/><Relationship Id="rId5" Type="http://schemas.openxmlformats.org/officeDocument/2006/relationships/image" Target="../media/image4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7.png"/><Relationship Id="rId4" Type="http://schemas.openxmlformats.org/officeDocument/2006/relationships/image" Target="../media/image6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4.jp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4.jp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4.jp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9.png"/><Relationship Id="rId4" Type="http://schemas.openxmlformats.org/officeDocument/2006/relationships/image" Target="../media/image6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4.jpg"/><Relationship Id="rId4" Type="http://schemas.openxmlformats.org/officeDocument/2006/relationships/image" Target="../media/image5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4.jpg"/><Relationship Id="rId4" Type="http://schemas.openxmlformats.org/officeDocument/2006/relationships/hyperlink" Target="http://www.identitytheft.gov/" TargetMode="External"/><Relationship Id="rId5" Type="http://schemas.openxmlformats.org/officeDocument/2006/relationships/image" Target="../media/image53.png"/><Relationship Id="rId6"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1.jpg"/><Relationship Id="rId4" Type="http://schemas.openxmlformats.org/officeDocument/2006/relationships/image" Target="../media/image48.png"/><Relationship Id="rId9" Type="http://schemas.openxmlformats.org/officeDocument/2006/relationships/image" Target="../media/image58.jpg"/><Relationship Id="rId5" Type="http://schemas.openxmlformats.org/officeDocument/2006/relationships/image" Target="../media/image65.png"/><Relationship Id="rId6" Type="http://schemas.openxmlformats.org/officeDocument/2006/relationships/image" Target="../media/image52.png"/><Relationship Id="rId7" Type="http://schemas.openxmlformats.org/officeDocument/2006/relationships/image" Target="../media/image62.png"/><Relationship Id="rId8"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1.jpg"/><Relationship Id="rId4" Type="http://schemas.openxmlformats.org/officeDocument/2006/relationships/image" Target="../media/image63.png"/><Relationship Id="rId5" Type="http://schemas.openxmlformats.org/officeDocument/2006/relationships/image" Target="../media/image68.png"/><Relationship Id="rId6"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comments" Target="../comments/comment1.xml"/><Relationship Id="rId4" Type="http://schemas.openxmlformats.org/officeDocument/2006/relationships/image" Target="../media/image51.jpg"/><Relationship Id="rId5"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4.jp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4.jpg"/><Relationship Id="rId4" Type="http://schemas.openxmlformats.org/officeDocument/2006/relationships/hyperlink" Target="https://www.irs.gov/charities-non-profits/tax-exempt-organization-search"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4.jpg"/><Relationship Id="rId4" Type="http://schemas.openxmlformats.org/officeDocument/2006/relationships/image" Target="../media/image7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4.jp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4.jp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cisa.gov/sites/default/files/publications/Older%2520Americans%2520Presentation.pdf" TargetMode="External"/><Relationship Id="rId4" Type="http://schemas.openxmlformats.org/officeDocument/2006/relationships/hyperlink" Target="https://www.ncoa.org/article/how-older-adults-can-improve-their-personal-cyber-security" TargetMode="External"/><Relationship Id="rId5" Type="http://schemas.openxmlformats.org/officeDocument/2006/relationships/image" Target="../media/image7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hyperlink" Target="https://www.betterbuys.com/estimating-password-cracking-times/" TargetMode="External"/><Relationship Id="rId5"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idx="1" type="body"/>
          </p:nvPr>
        </p:nvSpPr>
        <p:spPr>
          <a:xfrm>
            <a:off x="2185851" y="2768738"/>
            <a:ext cx="8159750" cy="1193800"/>
          </a:xfrm>
          <a:prstGeom prst="rect">
            <a:avLst/>
          </a:prstGeom>
          <a:solidFill>
            <a:srgbClr val="00A99C"/>
          </a:solid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6000"/>
              <a:buNone/>
            </a:pPr>
            <a:r>
              <a:rPr b="1" lang="en-US"/>
              <a:t>CYBERGENERATIONS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Abstract wavy background in light blue and gray tones" id="173" name="Google Shape;173;p10"/>
          <p:cNvPicPr preferRelativeResize="0"/>
          <p:nvPr/>
        </p:nvPicPr>
        <p:blipFill rotWithShape="1">
          <a:blip r:embed="rId3">
            <a:alphaModFix amt="35000"/>
          </a:blip>
          <a:srcRect b="0" l="0" r="0" t="18723"/>
          <a:stretch/>
        </p:blipFill>
        <p:spPr>
          <a:xfrm>
            <a:off x="221072" y="91096"/>
            <a:ext cx="11774111" cy="6704274"/>
          </a:xfrm>
          <a:prstGeom prst="rect">
            <a:avLst/>
          </a:prstGeom>
          <a:noFill/>
          <a:ln>
            <a:noFill/>
          </a:ln>
        </p:spPr>
      </p:pic>
      <p:sp>
        <p:nvSpPr>
          <p:cNvPr id="174" name="Google Shape;174;p10"/>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None/>
            </a:pPr>
            <a:r>
              <a:rPr b="1" lang="en-US" sz="3600">
                <a:solidFill>
                  <a:schemeClr val="accent1"/>
                </a:solidFill>
                <a:latin typeface="Arial"/>
                <a:ea typeface="Arial"/>
                <a:cs typeface="Arial"/>
                <a:sym typeface="Arial"/>
              </a:rPr>
              <a:t>Use a passphrase:</a:t>
            </a:r>
            <a:endParaRPr/>
          </a:p>
          <a:p>
            <a:pPr indent="0" lvl="0" marL="0" rtl="0" algn="l">
              <a:lnSpc>
                <a:spcPct val="100000"/>
              </a:lnSpc>
              <a:spcBef>
                <a:spcPts val="1840"/>
              </a:spcBef>
              <a:spcAft>
                <a:spcPts val="0"/>
              </a:spcAft>
              <a:buClr>
                <a:schemeClr val="dk1"/>
              </a:buClr>
              <a:buSzPts val="3200"/>
              <a:buNone/>
            </a:pPr>
            <a:r>
              <a:rPr lang="en-US" sz="3200">
                <a:latin typeface="Arial"/>
                <a:ea typeface="Arial"/>
                <a:cs typeface="Arial"/>
                <a:sym typeface="Arial"/>
              </a:rPr>
              <a:t>A turn an easy-to-remember phrase into a strong password by substituting letters with numbers and symbols</a:t>
            </a:r>
            <a:endParaRPr/>
          </a:p>
          <a:p>
            <a:pPr indent="0" lvl="0" marL="0" rtl="0" algn="l">
              <a:lnSpc>
                <a:spcPct val="100000"/>
              </a:lnSpc>
              <a:spcBef>
                <a:spcPts val="1760"/>
              </a:spcBef>
              <a:spcAft>
                <a:spcPts val="0"/>
              </a:spcAft>
              <a:buClr>
                <a:schemeClr val="dk1"/>
              </a:buClr>
              <a:buSzPts val="2800"/>
              <a:buNone/>
            </a:pPr>
            <a:r>
              <a:t/>
            </a:r>
            <a:endParaRPr/>
          </a:p>
        </p:txBody>
      </p:sp>
      <p:sp>
        <p:nvSpPr>
          <p:cNvPr id="175" name="Google Shape;175;p10"/>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PASSWORD GUIDELINES</a:t>
            </a:r>
            <a:endParaRPr/>
          </a:p>
        </p:txBody>
      </p:sp>
      <p:sp>
        <p:nvSpPr>
          <p:cNvPr id="176" name="Google Shape;176;p10"/>
          <p:cNvSpPr txBox="1"/>
          <p:nvPr/>
        </p:nvSpPr>
        <p:spPr>
          <a:xfrm>
            <a:off x="3120992" y="3491890"/>
            <a:ext cx="5973136" cy="2862322"/>
          </a:xfrm>
          <a:prstGeom prst="rect">
            <a:avLst/>
          </a:prstGeom>
          <a:noFill/>
          <a:ln cap="flat" cmpd="sng" w="9525">
            <a:solidFill>
              <a:schemeClr val="dk1"/>
            </a:solidFill>
            <a:prstDash val="lg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Where’s the beef?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200"/>
              <a:buFont typeface="Arial"/>
              <a:buNone/>
            </a:pPr>
            <a:r>
              <a:t/>
            </a:r>
            <a:endParaRPr b="0" i="0" sz="7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00B0F0"/>
                </a:solidFill>
                <a:latin typeface="Arial"/>
                <a:ea typeface="Arial"/>
                <a:cs typeface="Arial"/>
                <a:sym typeface="Arial"/>
              </a:rPr>
              <a:t>Whd@b33f?</a:t>
            </a:r>
            <a:endParaRPr b="0" i="0" sz="1400" u="none" cap="none" strike="noStrike">
              <a:solidFill>
                <a:srgbClr val="000000"/>
              </a:solidFill>
              <a:latin typeface="Arial"/>
              <a:ea typeface="Arial"/>
              <a:cs typeface="Arial"/>
              <a:sym typeface="Arial"/>
            </a:endParaRPr>
          </a:p>
        </p:txBody>
      </p:sp>
      <p:sp>
        <p:nvSpPr>
          <p:cNvPr id="177" name="Google Shape;177;p10"/>
          <p:cNvSpPr/>
          <p:nvPr/>
        </p:nvSpPr>
        <p:spPr>
          <a:xfrm>
            <a:off x="5736336" y="4475576"/>
            <a:ext cx="719328" cy="816864"/>
          </a:xfrm>
          <a:prstGeom prst="downArrow">
            <a:avLst>
              <a:gd fmla="val 46610" name="adj1"/>
              <a:gd fmla="val 48305" name="adj2"/>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Abstract wavy background in light blue and gray tones" id="183" name="Google Shape;183;p11"/>
          <p:cNvPicPr preferRelativeResize="0"/>
          <p:nvPr/>
        </p:nvPicPr>
        <p:blipFill rotWithShape="1">
          <a:blip r:embed="rId3">
            <a:alphaModFix amt="35000"/>
          </a:blip>
          <a:srcRect b="0" l="0" r="0" t="18723"/>
          <a:stretch/>
        </p:blipFill>
        <p:spPr>
          <a:xfrm>
            <a:off x="221072" y="91096"/>
            <a:ext cx="11774111" cy="6704274"/>
          </a:xfrm>
          <a:prstGeom prst="rect">
            <a:avLst/>
          </a:prstGeom>
          <a:noFill/>
          <a:ln>
            <a:noFill/>
          </a:ln>
        </p:spPr>
      </p:pic>
      <p:sp>
        <p:nvSpPr>
          <p:cNvPr id="184" name="Google Shape;184;p11"/>
          <p:cNvSpPr txBox="1"/>
          <p:nvPr>
            <p:ph idx="1" type="body"/>
          </p:nvPr>
        </p:nvSpPr>
        <p:spPr>
          <a:xfrm>
            <a:off x="687976" y="3408218"/>
            <a:ext cx="10894423" cy="2717946"/>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000"/>
              <a:buNone/>
            </a:pPr>
            <a:r>
              <a:rPr lang="en-US" sz="3000">
                <a:latin typeface="Arial"/>
                <a:ea typeface="Arial"/>
                <a:cs typeface="Arial"/>
                <a:sym typeface="Arial"/>
              </a:rPr>
              <a:t>	</a:t>
            </a:r>
            <a:r>
              <a:rPr lang="en-US" sz="3600">
                <a:latin typeface="Arial"/>
                <a:ea typeface="Arial"/>
                <a:cs typeface="Arial"/>
                <a:sym typeface="Arial"/>
              </a:rPr>
              <a:t> </a:t>
            </a:r>
            <a:r>
              <a:rPr lang="en-US" sz="3200">
                <a:solidFill>
                  <a:schemeClr val="accent3"/>
                </a:solidFill>
                <a:latin typeface="Arial"/>
                <a:ea typeface="Arial"/>
                <a:cs typeface="Arial"/>
                <a:sym typeface="Arial"/>
              </a:rPr>
              <a:t>Example:  [base password]   [site]</a:t>
            </a:r>
            <a:br>
              <a:rPr lang="en-US" sz="3200">
                <a:solidFill>
                  <a:schemeClr val="accent3"/>
                </a:solidFill>
                <a:latin typeface="Arial"/>
                <a:ea typeface="Arial"/>
                <a:cs typeface="Arial"/>
                <a:sym typeface="Arial"/>
              </a:rPr>
            </a:br>
            <a:endParaRPr sz="3200">
              <a:solidFill>
                <a:schemeClr val="accent3"/>
              </a:solidFill>
              <a:latin typeface="Arial"/>
              <a:ea typeface="Arial"/>
              <a:cs typeface="Arial"/>
              <a:sym typeface="Arial"/>
            </a:endParaRPr>
          </a:p>
          <a:p>
            <a:pPr indent="-342900" lvl="0" marL="342900" rtl="0" algn="l">
              <a:lnSpc>
                <a:spcPct val="100000"/>
              </a:lnSpc>
              <a:spcBef>
                <a:spcPts val="1320"/>
              </a:spcBef>
              <a:spcAft>
                <a:spcPts val="0"/>
              </a:spcAft>
              <a:buClr>
                <a:schemeClr val="dk1"/>
              </a:buClr>
              <a:buSzPts val="3600"/>
              <a:buNone/>
            </a:pPr>
            <a:r>
              <a:rPr lang="en-US" sz="3600">
                <a:latin typeface="Arial"/>
                <a:ea typeface="Arial"/>
                <a:cs typeface="Arial"/>
                <a:sym typeface="Arial"/>
              </a:rPr>
              <a:t>		</a:t>
            </a:r>
            <a:r>
              <a:rPr lang="en-US" sz="3200">
                <a:latin typeface="Arial"/>
                <a:ea typeface="Arial"/>
                <a:cs typeface="Arial"/>
                <a:sym typeface="Arial"/>
              </a:rPr>
              <a:t>Gmail:   </a:t>
            </a:r>
            <a:r>
              <a:rPr b="1" lang="en-US" sz="3200">
                <a:solidFill>
                  <a:schemeClr val="dk2"/>
                </a:solidFill>
                <a:latin typeface="Arial"/>
                <a:ea typeface="Arial"/>
                <a:cs typeface="Arial"/>
                <a:sym typeface="Arial"/>
              </a:rPr>
              <a:t>[</a:t>
            </a:r>
            <a:r>
              <a:rPr lang="en-US" sz="3200">
                <a:latin typeface="Arial"/>
                <a:ea typeface="Arial"/>
                <a:cs typeface="Arial"/>
                <a:sym typeface="Arial"/>
              </a:rPr>
              <a:t>Cocount!23$</a:t>
            </a:r>
            <a:r>
              <a:rPr b="1" lang="en-US" sz="3200">
                <a:solidFill>
                  <a:schemeClr val="dk2"/>
                </a:solidFill>
                <a:latin typeface="Arial"/>
                <a:ea typeface="Arial"/>
                <a:cs typeface="Arial"/>
                <a:sym typeface="Arial"/>
              </a:rPr>
              <a:t>]</a:t>
            </a:r>
            <a:r>
              <a:rPr lang="en-US" sz="3200">
                <a:solidFill>
                  <a:schemeClr val="dk2"/>
                </a:solidFill>
                <a:latin typeface="Arial"/>
                <a:ea typeface="Arial"/>
                <a:cs typeface="Arial"/>
                <a:sym typeface="Arial"/>
              </a:rPr>
              <a:t> </a:t>
            </a:r>
            <a:r>
              <a:rPr lang="en-US" sz="3200">
                <a:latin typeface="Arial"/>
                <a:ea typeface="Arial"/>
                <a:cs typeface="Arial"/>
                <a:sym typeface="Arial"/>
              </a:rPr>
              <a:t>    </a:t>
            </a:r>
            <a:r>
              <a:rPr b="1" lang="en-US" sz="3200">
                <a:solidFill>
                  <a:schemeClr val="dk2"/>
                </a:solidFill>
                <a:latin typeface="Arial"/>
                <a:ea typeface="Arial"/>
                <a:cs typeface="Arial"/>
                <a:sym typeface="Arial"/>
              </a:rPr>
              <a:t>[</a:t>
            </a:r>
            <a:r>
              <a:rPr lang="en-US" sz="3200">
                <a:latin typeface="Arial"/>
                <a:ea typeface="Arial"/>
                <a:cs typeface="Arial"/>
                <a:sym typeface="Arial"/>
              </a:rPr>
              <a:t>GMA</a:t>
            </a:r>
            <a:r>
              <a:rPr b="1" lang="en-US" sz="3200">
                <a:solidFill>
                  <a:schemeClr val="dk2"/>
                </a:solidFill>
                <a:latin typeface="Arial"/>
                <a:ea typeface="Arial"/>
                <a:cs typeface="Arial"/>
                <a:sym typeface="Arial"/>
              </a:rPr>
              <a:t>]</a:t>
            </a:r>
            <a:r>
              <a:rPr b="1" lang="en-US" sz="3200">
                <a:solidFill>
                  <a:schemeClr val="accent2"/>
                </a:solidFill>
                <a:latin typeface="Arial"/>
                <a:ea typeface="Arial"/>
                <a:cs typeface="Arial"/>
                <a:sym typeface="Arial"/>
              </a:rPr>
              <a:t> </a:t>
            </a:r>
            <a:r>
              <a:rPr b="1" lang="en-US" sz="3200">
                <a:solidFill>
                  <a:schemeClr val="dk2"/>
                </a:solidFill>
                <a:latin typeface="Arial"/>
                <a:ea typeface="Arial"/>
                <a:cs typeface="Arial"/>
                <a:sym typeface="Arial"/>
              </a:rPr>
              <a:t>= </a:t>
            </a:r>
            <a:r>
              <a:rPr b="1" lang="en-US">
                <a:solidFill>
                  <a:schemeClr val="dk2"/>
                </a:solidFill>
                <a:latin typeface="Arial"/>
                <a:ea typeface="Arial"/>
                <a:cs typeface="Arial"/>
                <a:sym typeface="Arial"/>
              </a:rPr>
              <a:t>Coconut!23$GMA</a:t>
            </a:r>
            <a:endParaRPr/>
          </a:p>
          <a:p>
            <a:pPr indent="-342900" lvl="0" marL="342900" rtl="0" algn="l">
              <a:lnSpc>
                <a:spcPct val="100000"/>
              </a:lnSpc>
              <a:spcBef>
                <a:spcPts val="640"/>
              </a:spcBef>
              <a:spcAft>
                <a:spcPts val="0"/>
              </a:spcAft>
              <a:buClr>
                <a:schemeClr val="dk1"/>
              </a:buClr>
              <a:buSzPts val="3200"/>
              <a:buNone/>
            </a:pPr>
            <a:r>
              <a:rPr lang="en-US" sz="3200">
                <a:latin typeface="Arial"/>
                <a:ea typeface="Arial"/>
                <a:cs typeface="Arial"/>
                <a:sym typeface="Arial"/>
              </a:rPr>
              <a:t>	 Facebook:  </a:t>
            </a:r>
            <a:r>
              <a:rPr b="1" lang="en-US" sz="3200">
                <a:solidFill>
                  <a:schemeClr val="dk2"/>
                </a:solidFill>
                <a:latin typeface="Arial"/>
                <a:ea typeface="Arial"/>
                <a:cs typeface="Arial"/>
                <a:sym typeface="Arial"/>
              </a:rPr>
              <a:t>[</a:t>
            </a:r>
            <a:r>
              <a:rPr lang="en-US" sz="3200">
                <a:latin typeface="Arial"/>
                <a:ea typeface="Arial"/>
                <a:cs typeface="Arial"/>
                <a:sym typeface="Arial"/>
              </a:rPr>
              <a:t>Coconut!23$</a:t>
            </a:r>
            <a:r>
              <a:rPr b="1" lang="en-US" sz="3200">
                <a:solidFill>
                  <a:schemeClr val="dk2"/>
                </a:solidFill>
                <a:latin typeface="Arial"/>
                <a:ea typeface="Arial"/>
                <a:cs typeface="Arial"/>
                <a:sym typeface="Arial"/>
              </a:rPr>
              <a:t>]</a:t>
            </a:r>
            <a:r>
              <a:rPr lang="en-US" sz="3200">
                <a:solidFill>
                  <a:schemeClr val="accent2"/>
                </a:solidFill>
                <a:latin typeface="Arial"/>
                <a:ea typeface="Arial"/>
                <a:cs typeface="Arial"/>
                <a:sym typeface="Arial"/>
              </a:rPr>
              <a:t>     </a:t>
            </a:r>
            <a:r>
              <a:rPr b="1" lang="en-US" sz="3200">
                <a:solidFill>
                  <a:schemeClr val="dk2"/>
                </a:solidFill>
                <a:latin typeface="Arial"/>
                <a:ea typeface="Arial"/>
                <a:cs typeface="Arial"/>
                <a:sym typeface="Arial"/>
              </a:rPr>
              <a:t>[</a:t>
            </a:r>
            <a:r>
              <a:rPr lang="en-US" sz="3200">
                <a:latin typeface="Arial"/>
                <a:ea typeface="Arial"/>
                <a:cs typeface="Arial"/>
                <a:sym typeface="Arial"/>
              </a:rPr>
              <a:t>FAC</a:t>
            </a:r>
            <a:r>
              <a:rPr b="1" lang="en-US" sz="3200">
                <a:solidFill>
                  <a:schemeClr val="dk2"/>
                </a:solidFill>
                <a:latin typeface="Arial"/>
                <a:ea typeface="Arial"/>
                <a:cs typeface="Arial"/>
                <a:sym typeface="Arial"/>
              </a:rPr>
              <a:t>] </a:t>
            </a:r>
            <a:r>
              <a:rPr b="1" lang="en-US" sz="3200">
                <a:solidFill>
                  <a:srgbClr val="FF0000"/>
                </a:solidFill>
                <a:latin typeface="Arial"/>
                <a:ea typeface="Arial"/>
                <a:cs typeface="Arial"/>
                <a:sym typeface="Arial"/>
              </a:rPr>
              <a:t> </a:t>
            </a:r>
            <a:r>
              <a:rPr b="1" lang="en-US" sz="3200">
                <a:solidFill>
                  <a:schemeClr val="dk2"/>
                </a:solidFill>
                <a:latin typeface="Arial"/>
                <a:ea typeface="Arial"/>
                <a:cs typeface="Arial"/>
                <a:sym typeface="Arial"/>
              </a:rPr>
              <a:t>= </a:t>
            </a:r>
            <a:r>
              <a:rPr b="1" lang="en-US">
                <a:solidFill>
                  <a:srgbClr val="20A9C4"/>
                </a:solidFill>
                <a:latin typeface="Arial"/>
                <a:ea typeface="Arial"/>
                <a:cs typeface="Arial"/>
                <a:sym typeface="Arial"/>
              </a:rPr>
              <a:t>Coconut!23$FAC</a:t>
            </a:r>
            <a:endParaRPr/>
          </a:p>
          <a:p>
            <a:pPr indent="-342900" lvl="0" marL="342900" rtl="0" algn="l">
              <a:lnSpc>
                <a:spcPct val="100000"/>
              </a:lnSpc>
              <a:spcBef>
                <a:spcPts val="560"/>
              </a:spcBef>
              <a:spcAft>
                <a:spcPts val="0"/>
              </a:spcAft>
              <a:buClr>
                <a:schemeClr val="dk1"/>
              </a:buClr>
              <a:buSzPts val="2800"/>
              <a:buNone/>
            </a:pPr>
            <a:r>
              <a:t/>
            </a:r>
            <a:endParaRPr/>
          </a:p>
        </p:txBody>
      </p:sp>
      <p:sp>
        <p:nvSpPr>
          <p:cNvPr id="185" name="Google Shape;185;p11"/>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PASSWORD GUIDELINES</a:t>
            </a:r>
            <a:endParaRPr/>
          </a:p>
        </p:txBody>
      </p:sp>
      <p:cxnSp>
        <p:nvCxnSpPr>
          <p:cNvPr id="186" name="Google Shape;186;p11"/>
          <p:cNvCxnSpPr/>
          <p:nvPr/>
        </p:nvCxnSpPr>
        <p:spPr>
          <a:xfrm>
            <a:off x="5002495" y="4218905"/>
            <a:ext cx="0" cy="274320"/>
          </a:xfrm>
          <a:prstGeom prst="straightConnector1">
            <a:avLst/>
          </a:prstGeom>
          <a:noFill/>
          <a:ln cap="flat" cmpd="sng" w="38100">
            <a:solidFill>
              <a:schemeClr val="accent3"/>
            </a:solidFill>
            <a:prstDash val="solid"/>
            <a:round/>
            <a:headEnd len="sm" w="sm" type="none"/>
            <a:tailEnd len="med" w="med" type="stealth"/>
          </a:ln>
        </p:spPr>
      </p:cxnSp>
      <p:cxnSp>
        <p:nvCxnSpPr>
          <p:cNvPr id="187" name="Google Shape;187;p11"/>
          <p:cNvCxnSpPr/>
          <p:nvPr/>
        </p:nvCxnSpPr>
        <p:spPr>
          <a:xfrm>
            <a:off x="6866548" y="4183007"/>
            <a:ext cx="0" cy="274320"/>
          </a:xfrm>
          <a:prstGeom prst="straightConnector1">
            <a:avLst/>
          </a:prstGeom>
          <a:noFill/>
          <a:ln cap="flat" cmpd="sng" w="38100">
            <a:solidFill>
              <a:schemeClr val="accent3"/>
            </a:solidFill>
            <a:prstDash val="solid"/>
            <a:round/>
            <a:headEnd len="sm" w="sm" type="none"/>
            <a:tailEnd len="med" w="med" type="stealth"/>
          </a:ln>
        </p:spPr>
      </p:cxnSp>
      <p:sp>
        <p:nvSpPr>
          <p:cNvPr id="188" name="Google Shape;188;p11"/>
          <p:cNvSpPr/>
          <p:nvPr/>
        </p:nvSpPr>
        <p:spPr>
          <a:xfrm>
            <a:off x="754225" y="1226035"/>
            <a:ext cx="10515599"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Arial"/>
                <a:ea typeface="Arial"/>
                <a:cs typeface="Arial"/>
                <a:sym typeface="Arial"/>
              </a:rPr>
              <a:t>Use different passwords for different accounts: </a:t>
            </a:r>
            <a:br>
              <a:rPr b="1" i="0" lang="en-US" sz="3600" u="none" cap="none" strike="noStrike">
                <a:solidFill>
                  <a:schemeClr val="accent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Create a strong base password and then add a site-specific extension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Abstract wavy background in light blue and gray tones" id="194" name="Google Shape;194;p12"/>
          <p:cNvPicPr preferRelativeResize="0"/>
          <p:nvPr/>
        </p:nvPicPr>
        <p:blipFill rotWithShape="1">
          <a:blip r:embed="rId3">
            <a:alphaModFix amt="35000"/>
          </a:blip>
          <a:srcRect b="0" l="0" r="0" t="18723"/>
          <a:stretch/>
        </p:blipFill>
        <p:spPr>
          <a:xfrm>
            <a:off x="221072" y="91096"/>
            <a:ext cx="11774111" cy="6704274"/>
          </a:xfrm>
          <a:prstGeom prst="rect">
            <a:avLst/>
          </a:prstGeom>
          <a:noFill/>
          <a:ln>
            <a:noFill/>
          </a:ln>
        </p:spPr>
      </p:pic>
      <p:sp>
        <p:nvSpPr>
          <p:cNvPr id="195" name="Google Shape;195;p12"/>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None/>
            </a:pPr>
            <a:r>
              <a:rPr b="1" lang="en-US" sz="3600">
                <a:solidFill>
                  <a:schemeClr val="accent1"/>
                </a:solidFill>
                <a:latin typeface="Arial"/>
                <a:ea typeface="Arial"/>
                <a:cs typeface="Arial"/>
                <a:sym typeface="Arial"/>
              </a:rPr>
              <a:t>Change passwords often:</a:t>
            </a:r>
            <a:endParaRPr/>
          </a:p>
          <a:p>
            <a:pPr indent="0" lvl="0" marL="0" rtl="0" algn="l">
              <a:lnSpc>
                <a:spcPct val="100000"/>
              </a:lnSpc>
              <a:spcBef>
                <a:spcPts val="1840"/>
              </a:spcBef>
              <a:spcAft>
                <a:spcPts val="0"/>
              </a:spcAft>
              <a:buClr>
                <a:schemeClr val="dk1"/>
              </a:buClr>
              <a:buSzPts val="3200"/>
              <a:buNone/>
            </a:pPr>
            <a:r>
              <a:rPr lang="en-US" sz="3200">
                <a:latin typeface="Arial"/>
                <a:ea typeface="Arial"/>
                <a:cs typeface="Arial"/>
                <a:sym typeface="Arial"/>
              </a:rPr>
              <a:t>Change your password every 6-12 months</a:t>
            </a:r>
            <a:endParaRPr/>
          </a:p>
          <a:p>
            <a:pPr indent="-165100" lvl="0" marL="342900" rtl="0" algn="l">
              <a:lnSpc>
                <a:spcPct val="100000"/>
              </a:lnSpc>
              <a:spcBef>
                <a:spcPts val="1760"/>
              </a:spcBef>
              <a:spcAft>
                <a:spcPts val="0"/>
              </a:spcAft>
              <a:buClr>
                <a:schemeClr val="dk1"/>
              </a:buClr>
              <a:buSzPts val="2800"/>
              <a:buNone/>
            </a:pPr>
            <a:r>
              <a:t/>
            </a:r>
            <a:endParaRPr/>
          </a:p>
        </p:txBody>
      </p:sp>
      <p:sp>
        <p:nvSpPr>
          <p:cNvPr id="196" name="Google Shape;196;p12"/>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PASSWORD GUIDELINES</a:t>
            </a:r>
            <a:endParaRPr/>
          </a:p>
        </p:txBody>
      </p:sp>
      <p:pic>
        <p:nvPicPr>
          <p:cNvPr id="197" name="Google Shape;197;p12"/>
          <p:cNvPicPr preferRelativeResize="0"/>
          <p:nvPr/>
        </p:nvPicPr>
        <p:blipFill rotWithShape="1">
          <a:blip r:embed="rId4">
            <a:alphaModFix/>
          </a:blip>
          <a:srcRect b="0" l="0" r="0" t="0"/>
          <a:stretch/>
        </p:blipFill>
        <p:spPr>
          <a:xfrm>
            <a:off x="4590858" y="3346666"/>
            <a:ext cx="3010287" cy="27794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Abstract wavy background in light blue and gray tones" id="203" name="Google Shape;203;p13"/>
          <p:cNvPicPr preferRelativeResize="0"/>
          <p:nvPr/>
        </p:nvPicPr>
        <p:blipFill rotWithShape="1">
          <a:blip r:embed="rId3">
            <a:alphaModFix amt="35000"/>
          </a:blip>
          <a:srcRect b="0" l="0" r="0" t="18723"/>
          <a:stretch/>
        </p:blipFill>
        <p:spPr>
          <a:xfrm>
            <a:off x="221072" y="91096"/>
            <a:ext cx="11774111" cy="6704274"/>
          </a:xfrm>
          <a:prstGeom prst="rect">
            <a:avLst/>
          </a:prstGeom>
          <a:noFill/>
          <a:ln>
            <a:noFill/>
          </a:ln>
        </p:spPr>
      </p:pic>
      <p:sp>
        <p:nvSpPr>
          <p:cNvPr id="204" name="Google Shape;204;p13"/>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None/>
            </a:pPr>
            <a:r>
              <a:rPr b="1" lang="en-US" sz="3200">
                <a:latin typeface="Arial"/>
                <a:ea typeface="Arial"/>
                <a:cs typeface="Arial"/>
                <a:sym typeface="Arial"/>
              </a:rPr>
              <a:t>Password management systems </a:t>
            </a:r>
            <a:r>
              <a:rPr lang="en-US" sz="3200">
                <a:latin typeface="Arial"/>
                <a:ea typeface="Arial"/>
                <a:cs typeface="Arial"/>
                <a:sym typeface="Arial"/>
              </a:rPr>
              <a:t>store your login information for all the websites you use and help you log into them automatically</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205" name="Google Shape;205;p13"/>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PASSWORD MANAGEMENT SYSTEMS</a:t>
            </a:r>
            <a:endParaRPr/>
          </a:p>
        </p:txBody>
      </p:sp>
      <p:pic>
        <p:nvPicPr>
          <p:cNvPr descr="Image result for password management system" id="206" name="Google Shape;206;p13"/>
          <p:cNvPicPr preferRelativeResize="0"/>
          <p:nvPr/>
        </p:nvPicPr>
        <p:blipFill rotWithShape="1">
          <a:blip r:embed="rId4">
            <a:alphaModFix/>
          </a:blip>
          <a:srcRect b="0" l="14825" r="15364" t="0"/>
          <a:stretch/>
        </p:blipFill>
        <p:spPr>
          <a:xfrm>
            <a:off x="2116836" y="3026602"/>
            <a:ext cx="5058285" cy="2898711"/>
          </a:xfrm>
          <a:prstGeom prst="rect">
            <a:avLst/>
          </a:prstGeom>
          <a:noFill/>
          <a:ln>
            <a:noFill/>
          </a:ln>
        </p:spPr>
      </p:pic>
      <p:sp>
        <p:nvSpPr>
          <p:cNvPr id="207" name="Google Shape;207;p13"/>
          <p:cNvSpPr/>
          <p:nvPr/>
        </p:nvSpPr>
        <p:spPr>
          <a:xfrm>
            <a:off x="7327392" y="3035808"/>
            <a:ext cx="2926080" cy="2889504"/>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08" name="Google Shape;208;p13"/>
          <p:cNvGrpSpPr/>
          <p:nvPr/>
        </p:nvGrpSpPr>
        <p:grpSpPr>
          <a:xfrm>
            <a:off x="7497812" y="3491345"/>
            <a:ext cx="2722410" cy="1952524"/>
            <a:chOff x="6944162" y="2626242"/>
            <a:chExt cx="3928626" cy="2817627"/>
          </a:xfrm>
        </p:grpSpPr>
        <p:pic>
          <p:nvPicPr>
            <p:cNvPr descr="Meet the New LastPass Logo - The LastPass Blog" id="209" name="Google Shape;209;p13"/>
            <p:cNvPicPr preferRelativeResize="0"/>
            <p:nvPr/>
          </p:nvPicPr>
          <p:blipFill rotWithShape="1">
            <a:blip r:embed="rId5">
              <a:alphaModFix/>
            </a:blip>
            <a:srcRect b="24072" l="0" r="0" t="26538"/>
            <a:stretch/>
          </p:blipFill>
          <p:spPr>
            <a:xfrm>
              <a:off x="6944162" y="2626242"/>
              <a:ext cx="3928626" cy="712381"/>
            </a:xfrm>
            <a:prstGeom prst="rect">
              <a:avLst/>
            </a:prstGeom>
            <a:noFill/>
            <a:ln>
              <a:noFill/>
            </a:ln>
          </p:spPr>
        </p:pic>
        <p:pic>
          <p:nvPicPr>
            <p:cNvPr descr="Dashlane Becomes First Password Manager to Launch Mac Catalyst App" id="210" name="Google Shape;210;p13"/>
            <p:cNvPicPr preferRelativeResize="0"/>
            <p:nvPr/>
          </p:nvPicPr>
          <p:blipFill rotWithShape="1">
            <a:blip r:embed="rId6">
              <a:alphaModFix/>
            </a:blip>
            <a:srcRect b="22947" l="0" r="0" t="22471"/>
            <a:stretch/>
          </p:blipFill>
          <p:spPr>
            <a:xfrm>
              <a:off x="7403059" y="3583171"/>
              <a:ext cx="3010832" cy="861238"/>
            </a:xfrm>
            <a:prstGeom prst="rect">
              <a:avLst/>
            </a:prstGeom>
            <a:noFill/>
            <a:ln>
              <a:noFill/>
            </a:ln>
          </p:spPr>
        </p:pic>
        <p:pic>
          <p:nvPicPr>
            <p:cNvPr descr="1Password - Review 2021 - PCMag Australia" id="211" name="Google Shape;211;p13"/>
            <p:cNvPicPr preferRelativeResize="0"/>
            <p:nvPr/>
          </p:nvPicPr>
          <p:blipFill rotWithShape="1">
            <a:blip r:embed="rId7">
              <a:alphaModFix/>
            </a:blip>
            <a:srcRect b="37391" l="9437" r="9806" t="32251"/>
            <a:stretch/>
          </p:blipFill>
          <p:spPr>
            <a:xfrm>
              <a:off x="7250310" y="4742120"/>
              <a:ext cx="3316330" cy="701749"/>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Abstract geometric hexagon overlay pattern on white and gray background" id="217" name="Google Shape;217;p14"/>
          <p:cNvPicPr preferRelativeResize="0"/>
          <p:nvPr/>
        </p:nvPicPr>
        <p:blipFill rotWithShape="1">
          <a:blip r:embed="rId3">
            <a:alphaModFix amt="65000"/>
          </a:blip>
          <a:srcRect b="0" l="0" r="0" t="0"/>
          <a:stretch/>
        </p:blipFill>
        <p:spPr>
          <a:xfrm>
            <a:off x="1252603" y="25054"/>
            <a:ext cx="9782827" cy="6767696"/>
          </a:xfrm>
          <a:prstGeom prst="rect">
            <a:avLst/>
          </a:prstGeom>
          <a:noFill/>
          <a:ln>
            <a:noFill/>
          </a:ln>
        </p:spPr>
      </p:pic>
      <p:sp>
        <p:nvSpPr>
          <p:cNvPr id="218" name="Google Shape;218;p14"/>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None/>
            </a:pPr>
            <a:r>
              <a:rPr b="1" lang="en-US" sz="3600">
                <a:latin typeface="Arial"/>
                <a:ea typeface="Arial"/>
                <a:cs typeface="Arial"/>
                <a:sym typeface="Arial"/>
              </a:rPr>
              <a:t>Phishing:</a:t>
            </a:r>
            <a:br>
              <a:rPr b="1" lang="en-US" sz="3600">
                <a:latin typeface="Arial"/>
                <a:ea typeface="Arial"/>
                <a:cs typeface="Arial"/>
                <a:sym typeface="Arial"/>
              </a:rPr>
            </a:br>
            <a:endParaRPr b="1" sz="3600">
              <a:solidFill>
                <a:srgbClr val="000000"/>
              </a:solidFill>
              <a:latin typeface="Arial"/>
              <a:ea typeface="Arial"/>
              <a:cs typeface="Arial"/>
              <a:sym typeface="Arial"/>
            </a:endParaRPr>
          </a:p>
          <a:p>
            <a:pPr indent="-457200" lvl="0" marL="457200" rtl="0" algn="l">
              <a:lnSpc>
                <a:spcPct val="100000"/>
              </a:lnSpc>
              <a:spcBef>
                <a:spcPts val="0"/>
              </a:spcBef>
              <a:spcAft>
                <a:spcPts val="0"/>
              </a:spcAft>
              <a:buClr>
                <a:srgbClr val="191919"/>
              </a:buClr>
              <a:buSzPts val="3200"/>
              <a:buChar char="•"/>
            </a:pPr>
            <a:r>
              <a:rPr lang="en-US" sz="3200">
                <a:solidFill>
                  <a:srgbClr val="191919"/>
                </a:solidFill>
                <a:latin typeface="Arial"/>
                <a:ea typeface="Arial"/>
                <a:cs typeface="Arial"/>
                <a:sym typeface="Arial"/>
              </a:rPr>
              <a:t>Fake senders</a:t>
            </a:r>
            <a:endParaRPr/>
          </a:p>
          <a:p>
            <a:pPr indent="-457200" lvl="0" marL="457200" rtl="0" algn="l">
              <a:lnSpc>
                <a:spcPct val="100000"/>
              </a:lnSpc>
              <a:spcBef>
                <a:spcPts val="0"/>
              </a:spcBef>
              <a:spcAft>
                <a:spcPts val="0"/>
              </a:spcAft>
              <a:buClr>
                <a:srgbClr val="191919"/>
              </a:buClr>
              <a:buSzPts val="3200"/>
              <a:buChar char="•"/>
            </a:pPr>
            <a:r>
              <a:rPr lang="en-US" sz="3200">
                <a:solidFill>
                  <a:srgbClr val="191919"/>
                </a:solidFill>
                <a:latin typeface="Arial"/>
                <a:ea typeface="Arial"/>
                <a:cs typeface="Arial"/>
                <a:sym typeface="Arial"/>
              </a:rPr>
              <a:t>Incorrect URL</a:t>
            </a:r>
            <a:endParaRPr sz="3200">
              <a:solidFill>
                <a:srgbClr val="000000"/>
              </a:solidFill>
              <a:latin typeface="Arial"/>
              <a:ea typeface="Arial"/>
              <a:cs typeface="Arial"/>
              <a:sym typeface="Arial"/>
            </a:endParaRPr>
          </a:p>
          <a:p>
            <a:pPr indent="-457200" lvl="0" marL="457200" rtl="0" algn="l">
              <a:lnSpc>
                <a:spcPct val="100000"/>
              </a:lnSpc>
              <a:spcBef>
                <a:spcPts val="0"/>
              </a:spcBef>
              <a:spcAft>
                <a:spcPts val="0"/>
              </a:spcAft>
              <a:buClr>
                <a:srgbClr val="191919"/>
              </a:buClr>
              <a:buSzPts val="3200"/>
              <a:buChar char="•"/>
            </a:pPr>
            <a:r>
              <a:rPr lang="en-US" sz="3200">
                <a:solidFill>
                  <a:srgbClr val="191919"/>
                </a:solidFill>
                <a:latin typeface="Arial"/>
                <a:ea typeface="Arial"/>
                <a:cs typeface="Arial"/>
                <a:sym typeface="Arial"/>
              </a:rPr>
              <a:t>Spelling errors</a:t>
            </a:r>
            <a:endParaRPr/>
          </a:p>
          <a:p>
            <a:pPr indent="-457200" lvl="0" marL="457200" rtl="0" algn="l">
              <a:lnSpc>
                <a:spcPct val="100000"/>
              </a:lnSpc>
              <a:spcBef>
                <a:spcPts val="0"/>
              </a:spcBef>
              <a:spcAft>
                <a:spcPts val="0"/>
              </a:spcAft>
              <a:buClr>
                <a:srgbClr val="191919"/>
              </a:buClr>
              <a:buSzPts val="3200"/>
              <a:buChar char="•"/>
            </a:pPr>
            <a:r>
              <a:rPr lang="en-US" sz="3200">
                <a:solidFill>
                  <a:srgbClr val="191919"/>
                </a:solidFill>
                <a:latin typeface="Arial"/>
                <a:ea typeface="Arial"/>
                <a:cs typeface="Arial"/>
                <a:sym typeface="Arial"/>
              </a:rPr>
              <a:t>Low Resolution Images </a:t>
            </a:r>
            <a:endParaRPr sz="3200">
              <a:latin typeface="Arial"/>
              <a:ea typeface="Arial"/>
              <a:cs typeface="Arial"/>
              <a:sym typeface="Arial"/>
            </a:endParaRPr>
          </a:p>
          <a:p>
            <a:pPr indent="-457200" lvl="0" marL="457200" rtl="0" algn="l">
              <a:lnSpc>
                <a:spcPct val="100000"/>
              </a:lnSpc>
              <a:spcBef>
                <a:spcPts val="0"/>
              </a:spcBef>
              <a:spcAft>
                <a:spcPts val="0"/>
              </a:spcAft>
              <a:buClr>
                <a:srgbClr val="191919"/>
              </a:buClr>
              <a:buSzPts val="3200"/>
              <a:buChar char="•"/>
            </a:pPr>
            <a:r>
              <a:rPr lang="en-US" sz="3200">
                <a:solidFill>
                  <a:srgbClr val="191919"/>
                </a:solidFill>
                <a:latin typeface="Arial"/>
                <a:ea typeface="Arial"/>
                <a:cs typeface="Arial"/>
                <a:sym typeface="Arial"/>
              </a:rPr>
              <a:t>Numerous Recipients</a:t>
            </a:r>
            <a:endParaRPr sz="3200">
              <a:solidFill>
                <a:srgbClr val="191919"/>
              </a:solidFill>
              <a:latin typeface="Arial"/>
              <a:ea typeface="Arial"/>
              <a:cs typeface="Arial"/>
              <a:sym typeface="Arial"/>
            </a:endParaRPr>
          </a:p>
        </p:txBody>
      </p:sp>
      <p:sp>
        <p:nvSpPr>
          <p:cNvPr id="219" name="Google Shape;219;p14"/>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SOCIAL ENGINEERING</a:t>
            </a:r>
            <a:endParaRPr/>
          </a:p>
        </p:txBody>
      </p:sp>
      <p:pic>
        <p:nvPicPr>
          <p:cNvPr descr="http://www.vanish.org/fraud/fraud_email_example.jpg" id="220" name="Google Shape;220;p14"/>
          <p:cNvPicPr preferRelativeResize="0"/>
          <p:nvPr/>
        </p:nvPicPr>
        <p:blipFill rotWithShape="1">
          <a:blip r:embed="rId4">
            <a:alphaModFix/>
          </a:blip>
          <a:srcRect b="4418" l="1011" r="13909" t="16675"/>
          <a:stretch/>
        </p:blipFill>
        <p:spPr>
          <a:xfrm>
            <a:off x="5774545" y="1286540"/>
            <a:ext cx="5530057" cy="4550735"/>
          </a:xfrm>
          <a:prstGeom prst="rect">
            <a:avLst/>
          </a:prstGeom>
          <a:noFill/>
          <a:ln>
            <a:noFill/>
          </a:ln>
        </p:spPr>
      </p:pic>
      <p:sp>
        <p:nvSpPr>
          <p:cNvPr id="221" name="Google Shape;221;p14"/>
          <p:cNvSpPr/>
          <p:nvPr/>
        </p:nvSpPr>
        <p:spPr>
          <a:xfrm>
            <a:off x="7179168" y="1309798"/>
            <a:ext cx="2020186" cy="24255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Arial"/>
              <a:ea typeface="Arial"/>
              <a:cs typeface="Arial"/>
              <a:sym typeface="Arial"/>
            </a:endParaRPr>
          </a:p>
        </p:txBody>
      </p:sp>
      <p:sp>
        <p:nvSpPr>
          <p:cNvPr id="222" name="Google Shape;222;p14"/>
          <p:cNvSpPr/>
          <p:nvPr/>
        </p:nvSpPr>
        <p:spPr>
          <a:xfrm>
            <a:off x="6300577" y="1896343"/>
            <a:ext cx="2626709" cy="236614"/>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Arial"/>
              <a:ea typeface="Arial"/>
              <a:cs typeface="Arial"/>
              <a:sym typeface="Arial"/>
            </a:endParaRPr>
          </a:p>
        </p:txBody>
      </p:sp>
      <p:sp>
        <p:nvSpPr>
          <p:cNvPr id="223" name="Google Shape;223;p14"/>
          <p:cNvSpPr txBox="1"/>
          <p:nvPr/>
        </p:nvSpPr>
        <p:spPr>
          <a:xfrm>
            <a:off x="5856984" y="5860788"/>
            <a:ext cx="2361567"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Sincerely,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Customer Service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Barclays</a:t>
            </a:r>
            <a:endParaRPr b="0" i="0" sz="1400" u="none" cap="none" strike="noStrike">
              <a:solidFill>
                <a:srgbClr val="000000"/>
              </a:solidFill>
              <a:latin typeface="Arial"/>
              <a:ea typeface="Arial"/>
              <a:cs typeface="Arial"/>
              <a:sym typeface="Arial"/>
            </a:endParaRPr>
          </a:p>
        </p:txBody>
      </p:sp>
      <p:sp>
        <p:nvSpPr>
          <p:cNvPr id="224" name="Google Shape;224;p14"/>
          <p:cNvSpPr/>
          <p:nvPr/>
        </p:nvSpPr>
        <p:spPr>
          <a:xfrm>
            <a:off x="5758658" y="1277472"/>
            <a:ext cx="5535311" cy="5126175"/>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14"/>
          <p:cNvSpPr/>
          <p:nvPr/>
        </p:nvSpPr>
        <p:spPr>
          <a:xfrm>
            <a:off x="5986164" y="4058932"/>
            <a:ext cx="1363125" cy="247255"/>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Arial"/>
              <a:ea typeface="Arial"/>
              <a:cs typeface="Arial"/>
              <a:sym typeface="Arial"/>
            </a:endParaRPr>
          </a:p>
        </p:txBody>
      </p:sp>
      <p:sp>
        <p:nvSpPr>
          <p:cNvPr id="226" name="Google Shape;226;p14"/>
          <p:cNvSpPr/>
          <p:nvPr/>
        </p:nvSpPr>
        <p:spPr>
          <a:xfrm>
            <a:off x="5955311" y="4791483"/>
            <a:ext cx="4710829" cy="401273"/>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Arial"/>
              <a:ea typeface="Arial"/>
              <a:cs typeface="Arial"/>
              <a:sym typeface="Arial"/>
            </a:endParaRPr>
          </a:p>
        </p:txBody>
      </p:sp>
      <p:sp>
        <p:nvSpPr>
          <p:cNvPr id="227" name="Google Shape;227;p14"/>
          <p:cNvSpPr/>
          <p:nvPr/>
        </p:nvSpPr>
        <p:spPr>
          <a:xfrm>
            <a:off x="6539810" y="5472035"/>
            <a:ext cx="3810050" cy="29954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Arial"/>
              <a:ea typeface="Arial"/>
              <a:cs typeface="Arial"/>
              <a:sym typeface="Arial"/>
            </a:endParaRPr>
          </a:p>
        </p:txBody>
      </p:sp>
      <p:sp>
        <p:nvSpPr>
          <p:cNvPr id="228" name="Google Shape;228;p14"/>
          <p:cNvSpPr/>
          <p:nvPr/>
        </p:nvSpPr>
        <p:spPr>
          <a:xfrm>
            <a:off x="5867491" y="6050191"/>
            <a:ext cx="1226618" cy="223018"/>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Abstract geometric hexagon overlay pattern on white and gray background" id="234" name="Google Shape;234;p15"/>
          <p:cNvPicPr preferRelativeResize="0"/>
          <p:nvPr/>
        </p:nvPicPr>
        <p:blipFill rotWithShape="1">
          <a:blip r:embed="rId3">
            <a:alphaModFix/>
          </a:blip>
          <a:srcRect b="0" l="0" r="0" t="0"/>
          <a:stretch/>
        </p:blipFill>
        <p:spPr>
          <a:xfrm>
            <a:off x="1252603" y="25054"/>
            <a:ext cx="9782827" cy="6767696"/>
          </a:xfrm>
          <a:prstGeom prst="rect">
            <a:avLst/>
          </a:prstGeom>
          <a:noFill/>
          <a:ln>
            <a:noFill/>
          </a:ln>
        </p:spPr>
      </p:pic>
      <p:sp>
        <p:nvSpPr>
          <p:cNvPr id="235" name="Google Shape;235;p15"/>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SOCIAL ENGINEERING</a:t>
            </a:r>
            <a:endParaRPr/>
          </a:p>
        </p:txBody>
      </p:sp>
      <p:sp>
        <p:nvSpPr>
          <p:cNvPr id="236" name="Google Shape;236;p15"/>
          <p:cNvSpPr txBox="1"/>
          <p:nvPr/>
        </p:nvSpPr>
        <p:spPr>
          <a:xfrm>
            <a:off x="479685" y="963017"/>
            <a:ext cx="109125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F0"/>
              </a:buClr>
              <a:buSzPts val="2800"/>
              <a:buFont typeface="Arial"/>
              <a:buNone/>
            </a:pPr>
            <a:r>
              <a:rPr b="1" i="0" lang="en-US" sz="2800" u="none" cap="none" strike="noStrike">
                <a:solidFill>
                  <a:srgbClr val="00B0F0"/>
                </a:solidFill>
                <a:latin typeface="Arial"/>
                <a:ea typeface="Arial"/>
                <a:cs typeface="Arial"/>
                <a:sym typeface="Arial"/>
              </a:rPr>
              <a:t>Vishing (aka Neighbor Spoofing) uses numbers that look like they are from your area</a:t>
            </a:r>
            <a:endParaRPr b="0" i="0" sz="1400" u="none" cap="none" strike="noStrike">
              <a:solidFill>
                <a:srgbClr val="000000"/>
              </a:solidFill>
              <a:latin typeface="Arial"/>
              <a:ea typeface="Arial"/>
              <a:cs typeface="Arial"/>
              <a:sym typeface="Arial"/>
            </a:endParaRPr>
          </a:p>
        </p:txBody>
      </p:sp>
      <p:pic>
        <p:nvPicPr>
          <p:cNvPr id="237" name="Google Shape;237;p15">
            <a:hlinkClick r:id="rId4"/>
          </p:cNvPr>
          <p:cNvPicPr preferRelativeResize="0"/>
          <p:nvPr/>
        </p:nvPicPr>
        <p:blipFill rotWithShape="1">
          <a:blip r:embed="rId5">
            <a:alphaModFix/>
          </a:blip>
          <a:srcRect b="0" l="0" r="0" t="0"/>
          <a:stretch/>
        </p:blipFill>
        <p:spPr>
          <a:xfrm>
            <a:off x="2583895" y="2273253"/>
            <a:ext cx="7045585" cy="3957637"/>
          </a:xfrm>
          <a:prstGeom prst="rect">
            <a:avLst/>
          </a:prstGeom>
          <a:noFill/>
          <a:ln cap="flat" cmpd="sng" w="38100">
            <a:solidFill>
              <a:srgbClr val="000000"/>
            </a:solidFill>
            <a:prstDash val="lgDash"/>
            <a:round/>
            <a:headEnd len="sm" w="sm" type="none"/>
            <a:tailEnd len="sm" w="sm" type="none"/>
          </a:ln>
        </p:spPr>
      </p:pic>
      <p:sp>
        <p:nvSpPr>
          <p:cNvPr id="238" name="Google Shape;238;p15"/>
          <p:cNvSpPr txBox="1"/>
          <p:nvPr/>
        </p:nvSpPr>
        <p:spPr>
          <a:xfrm>
            <a:off x="200525" y="3850100"/>
            <a:ext cx="30000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Vid: </a:t>
            </a:r>
            <a:r>
              <a:rPr b="0" i="0" lang="en-US" sz="1100" u="sng" cap="none" strike="noStrike">
                <a:solidFill>
                  <a:schemeClr val="hlink"/>
                </a:solidFill>
                <a:latin typeface="Arial"/>
                <a:ea typeface="Arial"/>
                <a:cs typeface="Arial"/>
                <a:sym typeface="Arial"/>
                <a:hlinkClick r:id="rId6"/>
              </a:rPr>
              <a:t>Cybersecurity with Robin Saunders -What is Phishing, Smishing &amp; Vishing (youtube.com)</a:t>
            </a:r>
            <a:r>
              <a:rPr b="0" i="0" lang="en-US" sz="1400" u="none" cap="none" strike="noStrike">
                <a:solidFill>
                  <a:srgbClr val="000000"/>
                </a:solidFill>
                <a:latin typeface="Arial"/>
                <a:ea typeface="Arial"/>
                <a:cs typeface="Arial"/>
                <a:sym typeface="Arial"/>
              </a:rPr>
              <a:t> (8:45 mark)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descr="Abstract geometric hexagon overlay pattern on white and gray background" id="244" name="Google Shape;244;p16"/>
          <p:cNvPicPr preferRelativeResize="0"/>
          <p:nvPr/>
        </p:nvPicPr>
        <p:blipFill rotWithShape="1">
          <a:blip r:embed="rId3">
            <a:alphaModFix amt="65000"/>
          </a:blip>
          <a:srcRect b="0" l="0" r="0" t="0"/>
          <a:stretch/>
        </p:blipFill>
        <p:spPr>
          <a:xfrm>
            <a:off x="1252603" y="25054"/>
            <a:ext cx="9782827" cy="6767696"/>
          </a:xfrm>
          <a:prstGeom prst="rect">
            <a:avLst/>
          </a:prstGeom>
          <a:noFill/>
          <a:ln>
            <a:noFill/>
          </a:ln>
        </p:spPr>
      </p:pic>
      <p:sp>
        <p:nvSpPr>
          <p:cNvPr id="245" name="Google Shape;245;p16"/>
          <p:cNvSpPr txBox="1"/>
          <p:nvPr>
            <p:ph idx="1" type="body"/>
          </p:nvPr>
        </p:nvSpPr>
        <p:spPr>
          <a:xfrm>
            <a:off x="687977" y="1210492"/>
            <a:ext cx="6439518" cy="49156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b="1" lang="en-US" sz="3200">
                <a:latin typeface="Arial"/>
                <a:ea typeface="Arial"/>
                <a:cs typeface="Arial"/>
                <a:sym typeface="Arial"/>
              </a:rPr>
              <a:t>SMiShing:</a:t>
            </a:r>
            <a:br>
              <a:rPr b="1" lang="en-US" sz="3200">
                <a:latin typeface="Arial"/>
                <a:ea typeface="Arial"/>
                <a:cs typeface="Arial"/>
                <a:sym typeface="Arial"/>
              </a:rPr>
            </a:br>
            <a:endParaRPr b="1" sz="1200">
              <a:solidFill>
                <a:srgbClr val="000000"/>
              </a:solidFill>
              <a:latin typeface="Arial"/>
              <a:ea typeface="Arial"/>
              <a:cs typeface="Arial"/>
              <a:sym typeface="Arial"/>
            </a:endParaRPr>
          </a:p>
          <a:p>
            <a:pPr indent="-342900" lvl="0" marL="342900" rtl="0" algn="l">
              <a:lnSpc>
                <a:spcPct val="100000"/>
              </a:lnSpc>
              <a:spcBef>
                <a:spcPts val="560"/>
              </a:spcBef>
              <a:spcAft>
                <a:spcPts val="0"/>
              </a:spcAft>
              <a:buClr>
                <a:schemeClr val="dk1"/>
              </a:buClr>
              <a:buSzPts val="2800"/>
              <a:buChar char="•"/>
            </a:pPr>
            <a:r>
              <a:rPr lang="en-US"/>
              <a:t>Only open and reply to text messages from numbers you know</a:t>
            </a:r>
            <a:endParaRPr/>
          </a:p>
          <a:p>
            <a:pPr indent="-342900" lvl="0" marL="342900" rtl="0" algn="l">
              <a:lnSpc>
                <a:spcPct val="100000"/>
              </a:lnSpc>
              <a:spcBef>
                <a:spcPts val="560"/>
              </a:spcBef>
              <a:spcAft>
                <a:spcPts val="0"/>
              </a:spcAft>
              <a:buClr>
                <a:schemeClr val="dk1"/>
              </a:buClr>
              <a:buSzPts val="2800"/>
              <a:buChar char="•"/>
            </a:pPr>
            <a:r>
              <a:rPr lang="en-US"/>
              <a:t>Don’t text back someone asking for personal information</a:t>
            </a:r>
            <a:endParaRPr/>
          </a:p>
          <a:p>
            <a:pPr indent="-342900" lvl="0" marL="342900" rtl="0" algn="l">
              <a:lnSpc>
                <a:spcPct val="100000"/>
              </a:lnSpc>
              <a:spcBef>
                <a:spcPts val="560"/>
              </a:spcBef>
              <a:spcAft>
                <a:spcPts val="0"/>
              </a:spcAft>
              <a:buClr>
                <a:schemeClr val="dk1"/>
              </a:buClr>
              <a:buSzPts val="2800"/>
              <a:buChar char="•"/>
            </a:pPr>
            <a:r>
              <a:rPr lang="en-US"/>
              <a:t>Don’t click on random links (fake company websites!)</a:t>
            </a:r>
            <a:endParaRPr/>
          </a:p>
          <a:p>
            <a:pPr indent="-342900" lvl="0" marL="342900" rtl="0" algn="l">
              <a:lnSpc>
                <a:spcPct val="100000"/>
              </a:lnSpc>
              <a:spcBef>
                <a:spcPts val="560"/>
              </a:spcBef>
              <a:spcAft>
                <a:spcPts val="0"/>
              </a:spcAft>
              <a:buClr>
                <a:schemeClr val="dk1"/>
              </a:buClr>
              <a:buSzPts val="2800"/>
              <a:buChar char="•"/>
            </a:pPr>
            <a:r>
              <a:rPr lang="en-US"/>
              <a:t>Report spam texts to your carrier by forwarding it to the number 7726 (SPAM), </a:t>
            </a:r>
            <a:br>
              <a:rPr lang="en-US"/>
            </a:br>
            <a:r>
              <a:rPr lang="en-US"/>
              <a:t>free of charge.</a:t>
            </a:r>
            <a:endParaRPr/>
          </a:p>
        </p:txBody>
      </p:sp>
      <p:sp>
        <p:nvSpPr>
          <p:cNvPr id="246" name="Google Shape;246;p16"/>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SOCIAL ENGINEERING</a:t>
            </a:r>
            <a:endParaRPr/>
          </a:p>
        </p:txBody>
      </p:sp>
      <p:pic>
        <p:nvPicPr>
          <p:cNvPr descr="A screenshot of a cell phone&#10;&#10;Description generated with very high confidence" id="247" name="Google Shape;247;p16"/>
          <p:cNvPicPr preferRelativeResize="0"/>
          <p:nvPr/>
        </p:nvPicPr>
        <p:blipFill rotWithShape="1">
          <a:blip r:embed="rId4">
            <a:alphaModFix/>
          </a:blip>
          <a:srcRect b="52749" l="-140" r="-451" t="4054"/>
          <a:stretch/>
        </p:blipFill>
        <p:spPr>
          <a:xfrm>
            <a:off x="7127494" y="1394425"/>
            <a:ext cx="4142331" cy="321147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An abstract circuit line pattern" id="253" name="Google Shape;253;p17"/>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254" name="Google Shape;254;p17"/>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TYPES OF SCAMS</a:t>
            </a:r>
            <a:endParaRPr/>
          </a:p>
        </p:txBody>
      </p:sp>
      <p:sp>
        <p:nvSpPr>
          <p:cNvPr id="255" name="Google Shape;255;p17"/>
          <p:cNvSpPr txBox="1"/>
          <p:nvPr/>
        </p:nvSpPr>
        <p:spPr>
          <a:xfrm>
            <a:off x="2171783" y="1316189"/>
            <a:ext cx="2529617" cy="623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Government Agencies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IRS, FBI, FTC, etc.</a:t>
            </a:r>
            <a:endParaRPr b="0" i="0" sz="1400" u="none" cap="none" strike="noStrike">
              <a:solidFill>
                <a:srgbClr val="000000"/>
              </a:solidFill>
              <a:latin typeface="Arial"/>
              <a:ea typeface="Arial"/>
              <a:cs typeface="Arial"/>
              <a:sym typeface="Arial"/>
            </a:endParaRPr>
          </a:p>
        </p:txBody>
      </p:sp>
      <p:sp>
        <p:nvSpPr>
          <p:cNvPr id="256" name="Google Shape;256;p17"/>
          <p:cNvSpPr txBox="1"/>
          <p:nvPr/>
        </p:nvSpPr>
        <p:spPr>
          <a:xfrm>
            <a:off x="4775736" y="1316189"/>
            <a:ext cx="2518370" cy="623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Financial Institutions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Bank, PayPal, 401K</a:t>
            </a:r>
            <a:endParaRPr b="0" i="0" sz="1400" u="none" cap="none" strike="noStrike">
              <a:solidFill>
                <a:srgbClr val="000000"/>
              </a:solidFill>
              <a:latin typeface="Arial"/>
              <a:ea typeface="Arial"/>
              <a:cs typeface="Arial"/>
              <a:sym typeface="Arial"/>
            </a:endParaRPr>
          </a:p>
        </p:txBody>
      </p:sp>
      <p:pic>
        <p:nvPicPr>
          <p:cNvPr descr="Image result for bank clipart" id="257" name="Google Shape;257;p17"/>
          <p:cNvPicPr preferRelativeResize="0"/>
          <p:nvPr/>
        </p:nvPicPr>
        <p:blipFill rotWithShape="1">
          <a:blip r:embed="rId4">
            <a:alphaModFix/>
          </a:blip>
          <a:srcRect b="0" l="0" r="0" t="0"/>
          <a:stretch/>
        </p:blipFill>
        <p:spPr>
          <a:xfrm>
            <a:off x="5295839" y="2104846"/>
            <a:ext cx="1557805" cy="1557805"/>
          </a:xfrm>
          <a:prstGeom prst="rect">
            <a:avLst/>
          </a:prstGeom>
          <a:noFill/>
          <a:ln>
            <a:noFill/>
          </a:ln>
        </p:spPr>
      </p:pic>
      <p:pic>
        <p:nvPicPr>
          <p:cNvPr descr="A close up of a logo&#10;&#10;Description automatically generated" id="258" name="Google Shape;258;p17"/>
          <p:cNvPicPr preferRelativeResize="0"/>
          <p:nvPr/>
        </p:nvPicPr>
        <p:blipFill rotWithShape="1">
          <a:blip r:embed="rId5">
            <a:alphaModFix/>
          </a:blip>
          <a:srcRect b="0" l="0" r="0" t="0"/>
          <a:stretch/>
        </p:blipFill>
        <p:spPr>
          <a:xfrm>
            <a:off x="2357845" y="1729404"/>
            <a:ext cx="2203939" cy="2203939"/>
          </a:xfrm>
          <a:prstGeom prst="rect">
            <a:avLst/>
          </a:prstGeom>
          <a:noFill/>
          <a:ln>
            <a:noFill/>
          </a:ln>
        </p:spPr>
      </p:pic>
      <p:pic>
        <p:nvPicPr>
          <p:cNvPr id="259" name="Google Shape;259;p17"/>
          <p:cNvPicPr preferRelativeResize="0"/>
          <p:nvPr/>
        </p:nvPicPr>
        <p:blipFill rotWithShape="1">
          <a:blip r:embed="rId6">
            <a:alphaModFix/>
          </a:blip>
          <a:srcRect b="0" l="0" r="0" t="0"/>
          <a:stretch/>
        </p:blipFill>
        <p:spPr>
          <a:xfrm>
            <a:off x="7845682" y="2072058"/>
            <a:ext cx="1437655" cy="1436825"/>
          </a:xfrm>
          <a:prstGeom prst="rect">
            <a:avLst/>
          </a:prstGeom>
          <a:noFill/>
          <a:ln>
            <a:noFill/>
          </a:ln>
        </p:spPr>
      </p:pic>
      <p:sp>
        <p:nvSpPr>
          <p:cNvPr id="260" name="Google Shape;260;p17"/>
          <p:cNvSpPr txBox="1"/>
          <p:nvPr/>
        </p:nvSpPr>
        <p:spPr>
          <a:xfrm>
            <a:off x="7305576" y="1311835"/>
            <a:ext cx="2518370" cy="623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Insurance Companies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Home, Health, Car</a:t>
            </a:r>
            <a:endParaRPr b="0" i="0" sz="1400" u="none" cap="none" strike="noStrike">
              <a:solidFill>
                <a:srgbClr val="000000"/>
              </a:solidFill>
              <a:latin typeface="Arial"/>
              <a:ea typeface="Arial"/>
              <a:cs typeface="Arial"/>
              <a:sym typeface="Arial"/>
            </a:endParaRPr>
          </a:p>
        </p:txBody>
      </p:sp>
      <p:grpSp>
        <p:nvGrpSpPr>
          <p:cNvPr id="261" name="Google Shape;261;p17"/>
          <p:cNvGrpSpPr/>
          <p:nvPr/>
        </p:nvGrpSpPr>
        <p:grpSpPr>
          <a:xfrm>
            <a:off x="7776409" y="3915844"/>
            <a:ext cx="2110196" cy="1378767"/>
            <a:chOff x="4005097" y="6031928"/>
            <a:chExt cx="1625139" cy="1061839"/>
          </a:xfrm>
        </p:grpSpPr>
        <p:pic>
          <p:nvPicPr>
            <p:cNvPr id="262" name="Google Shape;262;p17"/>
            <p:cNvPicPr preferRelativeResize="0"/>
            <p:nvPr/>
          </p:nvPicPr>
          <p:blipFill rotWithShape="1">
            <a:blip r:embed="rId7">
              <a:alphaModFix/>
            </a:blip>
            <a:srcRect b="0" l="0" r="0" t="0"/>
            <a:stretch/>
          </p:blipFill>
          <p:spPr>
            <a:xfrm>
              <a:off x="4005097" y="6069506"/>
              <a:ext cx="1024261" cy="1024261"/>
            </a:xfrm>
            <a:prstGeom prst="rect">
              <a:avLst/>
            </a:prstGeom>
            <a:noFill/>
            <a:ln>
              <a:noFill/>
            </a:ln>
          </p:spPr>
        </p:pic>
        <p:pic>
          <p:nvPicPr>
            <p:cNvPr id="263" name="Google Shape;263;p17"/>
            <p:cNvPicPr preferRelativeResize="0"/>
            <p:nvPr/>
          </p:nvPicPr>
          <p:blipFill rotWithShape="1">
            <a:blip r:embed="rId8">
              <a:alphaModFix/>
            </a:blip>
            <a:srcRect b="0" l="0" r="0" t="0"/>
            <a:stretch/>
          </p:blipFill>
          <p:spPr>
            <a:xfrm>
              <a:off x="4945395" y="6031928"/>
              <a:ext cx="684841" cy="967909"/>
            </a:xfrm>
            <a:prstGeom prst="rect">
              <a:avLst/>
            </a:prstGeom>
            <a:noFill/>
            <a:ln>
              <a:noFill/>
            </a:ln>
          </p:spPr>
        </p:pic>
      </p:grpSp>
      <p:pic>
        <p:nvPicPr>
          <p:cNvPr descr="A close up of a logo&#10;&#10;Description automatically generated" id="264" name="Google Shape;264;p17"/>
          <p:cNvPicPr preferRelativeResize="0"/>
          <p:nvPr/>
        </p:nvPicPr>
        <p:blipFill rotWithShape="1">
          <a:blip r:embed="rId9">
            <a:alphaModFix/>
          </a:blip>
          <a:srcRect b="0" l="0" r="0" t="0"/>
          <a:stretch/>
        </p:blipFill>
        <p:spPr>
          <a:xfrm>
            <a:off x="4769417" y="3599288"/>
            <a:ext cx="2464023" cy="1723659"/>
          </a:xfrm>
          <a:prstGeom prst="rect">
            <a:avLst/>
          </a:prstGeom>
          <a:noFill/>
          <a:ln>
            <a:noFill/>
          </a:ln>
        </p:spPr>
      </p:pic>
      <p:pic>
        <p:nvPicPr>
          <p:cNvPr id="265" name="Google Shape;265;p17"/>
          <p:cNvPicPr preferRelativeResize="0"/>
          <p:nvPr/>
        </p:nvPicPr>
        <p:blipFill rotWithShape="1">
          <a:blip r:embed="rId10">
            <a:alphaModFix/>
          </a:blip>
          <a:srcRect b="15873" l="10274" r="11642" t="14386"/>
          <a:stretch/>
        </p:blipFill>
        <p:spPr>
          <a:xfrm>
            <a:off x="2572042" y="4024700"/>
            <a:ext cx="1814733" cy="1512277"/>
          </a:xfrm>
          <a:prstGeom prst="rect">
            <a:avLst/>
          </a:prstGeom>
          <a:noFill/>
          <a:ln>
            <a:noFill/>
          </a:ln>
        </p:spPr>
      </p:pic>
      <p:sp>
        <p:nvSpPr>
          <p:cNvPr id="266" name="Google Shape;266;p17"/>
          <p:cNvSpPr txBox="1"/>
          <p:nvPr/>
        </p:nvSpPr>
        <p:spPr>
          <a:xfrm>
            <a:off x="2177143" y="5465823"/>
            <a:ext cx="2662423" cy="623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Donation Organizations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Unknown or newly formed</a:t>
            </a:r>
            <a:endParaRPr b="0" i="0" sz="1400" u="none" cap="none" strike="noStrike">
              <a:solidFill>
                <a:srgbClr val="000000"/>
              </a:solidFill>
              <a:latin typeface="Arial"/>
              <a:ea typeface="Arial"/>
              <a:cs typeface="Arial"/>
              <a:sym typeface="Arial"/>
            </a:endParaRPr>
          </a:p>
        </p:txBody>
      </p:sp>
      <p:sp>
        <p:nvSpPr>
          <p:cNvPr id="267" name="Google Shape;267;p17"/>
          <p:cNvSpPr txBox="1"/>
          <p:nvPr/>
        </p:nvSpPr>
        <p:spPr>
          <a:xfrm>
            <a:off x="4835524" y="5465823"/>
            <a:ext cx="2518370" cy="623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Dating Sites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Fake Sites</a:t>
            </a:r>
            <a:endParaRPr b="0" i="0" sz="1400" u="none" cap="none" strike="noStrike">
              <a:solidFill>
                <a:srgbClr val="000000"/>
              </a:solidFill>
              <a:latin typeface="Arial"/>
              <a:ea typeface="Arial"/>
              <a:cs typeface="Arial"/>
              <a:sym typeface="Arial"/>
            </a:endParaRPr>
          </a:p>
        </p:txBody>
      </p:sp>
      <p:sp>
        <p:nvSpPr>
          <p:cNvPr id="268" name="Google Shape;268;p17"/>
          <p:cNvSpPr txBox="1"/>
          <p:nvPr/>
        </p:nvSpPr>
        <p:spPr>
          <a:xfrm>
            <a:off x="7365364" y="5461470"/>
            <a:ext cx="2518370" cy="8694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Arial"/>
                <a:ea typeface="Arial"/>
                <a:cs typeface="Arial"/>
                <a:sym typeface="Arial"/>
              </a:rPr>
              <a:t>Online/Phone Surveys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Claim to be service providers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An abstract circuit line pattern" id="274" name="Google Shape;274;p18"/>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275" name="Google Shape;275;p18"/>
          <p:cNvSpPr txBox="1"/>
          <p:nvPr/>
        </p:nvSpPr>
        <p:spPr>
          <a:xfrm>
            <a:off x="754225" y="1309124"/>
            <a:ext cx="10850342" cy="51099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IRS / Tax Scam</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Fraudulent email (or call) that claims be from the IRS.</a:t>
            </a:r>
            <a:endParaRPr b="0" i="0" sz="1400" u="none" cap="none" strike="noStrike">
              <a:solidFill>
                <a:srgbClr val="000000"/>
              </a:solidFill>
              <a:latin typeface="Arial"/>
              <a:ea typeface="Arial"/>
              <a:cs typeface="Arial"/>
              <a:sym typeface="Arial"/>
            </a:endParaRPr>
          </a:p>
          <a:p>
            <a:pPr indent="-107950" lvl="0" marL="28575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285750" lvl="0" marL="285750" marR="0" rtl="0" algn="l">
              <a:lnSpc>
                <a:spcPct val="90000"/>
              </a:lnSpc>
              <a:spcBef>
                <a:spcPts val="16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Do not reply to the message.</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6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Never give out personal or </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financial information.</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6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Forward the email to</a:t>
            </a:r>
            <a:br>
              <a:rPr b="0" i="0" lang="en-US" sz="2800" u="none" cap="none" strike="noStrike">
                <a:solidFill>
                  <a:schemeClr val="dk1"/>
                </a:solidFill>
                <a:latin typeface="Arial"/>
                <a:ea typeface="Arial"/>
                <a:cs typeface="Arial"/>
                <a:sym typeface="Arial"/>
              </a:rPr>
            </a:br>
            <a:r>
              <a:rPr b="0" i="0" lang="en-US" sz="2800" u="sng" cap="none" strike="noStrike">
                <a:solidFill>
                  <a:schemeClr val="dk1"/>
                </a:solidFill>
                <a:latin typeface="Arial"/>
                <a:ea typeface="Arial"/>
                <a:cs typeface="Arial"/>
                <a:sym typeface="Arial"/>
                <a:hlinkClick r:id="rId4">
                  <a:extLst>
                    <a:ext uri="{A12FA001-AC4F-418D-AE19-62706E023703}">
                      <ahyp:hlinkClr val="tx"/>
                    </a:ext>
                  </a:extLst>
                </a:hlinkClick>
              </a:rPr>
              <a:t>phishing@irs.gov</a:t>
            </a:r>
            <a:r>
              <a:rPr b="0" i="0" lang="en-US" sz="2800" u="none" cap="none" strike="noStrike">
                <a:solidFill>
                  <a:schemeClr val="dk1"/>
                </a:solidFill>
                <a:latin typeface="Arial"/>
                <a:ea typeface="Arial"/>
                <a:cs typeface="Arial"/>
                <a:sym typeface="Arial"/>
              </a:rPr>
              <a:t>. Then delete it.</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6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Don’t click links or attachments.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6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000"/>
              <a:buFont typeface="Arial"/>
              <a:buNone/>
            </a:pPr>
            <a:r>
              <a:t/>
            </a:r>
            <a:endParaRPr b="0" i="0" sz="3000" u="none" cap="none" strike="noStrike">
              <a:solidFill>
                <a:srgbClr val="191919"/>
              </a:solidFill>
              <a:latin typeface="Arial"/>
              <a:ea typeface="Arial"/>
              <a:cs typeface="Arial"/>
              <a:sym typeface="Arial"/>
            </a:endParaRPr>
          </a:p>
        </p:txBody>
      </p:sp>
      <p:pic>
        <p:nvPicPr>
          <p:cNvPr id="276" name="Google Shape;276;p18"/>
          <p:cNvPicPr preferRelativeResize="0"/>
          <p:nvPr>
            <p:ph idx="1" type="body"/>
          </p:nvPr>
        </p:nvPicPr>
        <p:blipFill rotWithShape="1">
          <a:blip r:embed="rId5">
            <a:alphaModFix/>
          </a:blip>
          <a:srcRect b="0" l="0" r="0" t="0"/>
          <a:stretch/>
        </p:blipFill>
        <p:spPr>
          <a:xfrm>
            <a:off x="6528342" y="3059084"/>
            <a:ext cx="4741768" cy="3142211"/>
          </a:xfrm>
          <a:prstGeom prst="rect">
            <a:avLst/>
          </a:prstGeom>
          <a:noFill/>
          <a:ln cap="flat" cmpd="sng" w="9525">
            <a:solidFill>
              <a:schemeClr val="dk1"/>
            </a:solidFill>
            <a:prstDash val="solid"/>
            <a:round/>
            <a:headEnd len="sm" w="sm" type="none"/>
            <a:tailEnd len="sm" w="sm" type="none"/>
          </a:ln>
        </p:spPr>
      </p:pic>
      <p:sp>
        <p:nvSpPr>
          <p:cNvPr id="277" name="Google Shape;277;p18"/>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TYPES OF SCAMS</a:t>
            </a:r>
            <a:endParaRPr/>
          </a:p>
        </p:txBody>
      </p:sp>
      <p:sp>
        <p:nvSpPr>
          <p:cNvPr id="278" name="Google Shape;278;p18"/>
          <p:cNvSpPr/>
          <p:nvPr/>
        </p:nvSpPr>
        <p:spPr>
          <a:xfrm rot="-1428037">
            <a:off x="9021921" y="3462193"/>
            <a:ext cx="2172910" cy="83099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Arial"/>
                <a:ea typeface="Arial"/>
                <a:cs typeface="Arial"/>
                <a:sym typeface="Arial"/>
              </a:rPr>
              <a:t>FAKE</a:t>
            </a:r>
            <a:endParaRPr b="1" i="0" sz="4000" u="none" cap="none" strike="noStrike">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9"/>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b="1" lang="en-US" sz="3600">
                <a:latin typeface="Arial"/>
                <a:ea typeface="Arial"/>
                <a:cs typeface="Arial"/>
                <a:sym typeface="Arial"/>
              </a:rPr>
              <a:t>Send Money Scam</a:t>
            </a:r>
            <a:endParaRPr sz="4400">
              <a:latin typeface="Arial"/>
              <a:ea typeface="Arial"/>
              <a:cs typeface="Arial"/>
              <a:sym typeface="Arial"/>
            </a:endParaRPr>
          </a:p>
          <a:p>
            <a:pPr indent="0" lvl="0" marL="0" rtl="0" algn="l">
              <a:lnSpc>
                <a:spcPct val="100000"/>
              </a:lnSpc>
              <a:spcBef>
                <a:spcPts val="640"/>
              </a:spcBef>
              <a:spcAft>
                <a:spcPts val="0"/>
              </a:spcAft>
              <a:buClr>
                <a:schemeClr val="dk1"/>
              </a:buClr>
              <a:buSzPts val="3200"/>
              <a:buNone/>
            </a:pPr>
            <a:r>
              <a:rPr lang="en-US" sz="3200">
                <a:latin typeface="Arial"/>
                <a:ea typeface="Arial"/>
                <a:cs typeface="Arial"/>
                <a:sym typeface="Arial"/>
              </a:rPr>
              <a:t>Commonly referred to as ‘grandparent scam’</a:t>
            </a:r>
            <a:endParaRPr sz="4000">
              <a:latin typeface="Arial"/>
              <a:ea typeface="Arial"/>
              <a:cs typeface="Arial"/>
              <a:sym typeface="Arial"/>
            </a:endParaRPr>
          </a:p>
          <a:p>
            <a:pPr indent="-285750" lvl="0" marL="285750" rtl="0" algn="l">
              <a:lnSpc>
                <a:spcPct val="100000"/>
              </a:lnSpc>
              <a:spcBef>
                <a:spcPts val="560"/>
              </a:spcBef>
              <a:spcAft>
                <a:spcPts val="0"/>
              </a:spcAft>
              <a:buClr>
                <a:srgbClr val="000000"/>
              </a:buClr>
              <a:buSzPts val="2800"/>
              <a:buChar char="•"/>
            </a:pPr>
            <a:r>
              <a:rPr i="1" lang="en-US">
                <a:solidFill>
                  <a:srgbClr val="000000"/>
                </a:solidFill>
                <a:latin typeface="Arial"/>
                <a:ea typeface="Arial"/>
                <a:cs typeface="Arial"/>
                <a:sym typeface="Arial"/>
              </a:rPr>
              <a:t>You receive a call or email from a friend or family member asking for money</a:t>
            </a:r>
            <a:endParaRPr/>
          </a:p>
          <a:p>
            <a:pPr indent="-285750" lvl="0" marL="285750" rtl="0" algn="l">
              <a:lnSpc>
                <a:spcPct val="100000"/>
              </a:lnSpc>
              <a:spcBef>
                <a:spcPts val="1160"/>
              </a:spcBef>
              <a:spcAft>
                <a:spcPts val="0"/>
              </a:spcAft>
              <a:buClr>
                <a:srgbClr val="000000"/>
              </a:buClr>
              <a:buSzPts val="2800"/>
              <a:buChar char="•"/>
            </a:pPr>
            <a:r>
              <a:rPr i="1" lang="en-US">
                <a:solidFill>
                  <a:srgbClr val="000000"/>
                </a:solidFill>
                <a:latin typeface="Arial"/>
                <a:ea typeface="Arial"/>
                <a:cs typeface="Arial"/>
                <a:sym typeface="Arial"/>
              </a:rPr>
              <a:t>The person is desperate for financial help</a:t>
            </a:r>
            <a:br>
              <a:rPr i="1" lang="en-US">
                <a:solidFill>
                  <a:srgbClr val="000000"/>
                </a:solidFill>
                <a:latin typeface="Arial"/>
                <a:ea typeface="Arial"/>
                <a:cs typeface="Arial"/>
                <a:sym typeface="Arial"/>
              </a:rPr>
            </a:br>
            <a:r>
              <a:rPr i="1" lang="en-US">
                <a:solidFill>
                  <a:srgbClr val="000000"/>
                </a:solidFill>
                <a:latin typeface="Arial"/>
                <a:ea typeface="Arial"/>
                <a:cs typeface="Arial"/>
                <a:sym typeface="Arial"/>
              </a:rPr>
              <a:t>because they are stranded out of the</a:t>
            </a:r>
            <a:br>
              <a:rPr i="1" lang="en-US">
                <a:solidFill>
                  <a:srgbClr val="000000"/>
                </a:solidFill>
                <a:latin typeface="Arial"/>
                <a:ea typeface="Arial"/>
                <a:cs typeface="Arial"/>
                <a:sym typeface="Arial"/>
              </a:rPr>
            </a:br>
            <a:r>
              <a:rPr i="1" lang="en-US">
                <a:solidFill>
                  <a:srgbClr val="000000"/>
                </a:solidFill>
                <a:latin typeface="Arial"/>
                <a:ea typeface="Arial"/>
                <a:cs typeface="Arial"/>
                <a:sym typeface="Arial"/>
              </a:rPr>
              <a:t>country, lost their wallet or are injured</a:t>
            </a:r>
            <a:endParaRPr/>
          </a:p>
          <a:p>
            <a:pPr indent="-285750" lvl="0" marL="285750" rtl="0" algn="l">
              <a:lnSpc>
                <a:spcPct val="100000"/>
              </a:lnSpc>
              <a:spcBef>
                <a:spcPts val="1160"/>
              </a:spcBef>
              <a:spcAft>
                <a:spcPts val="0"/>
              </a:spcAft>
              <a:buClr>
                <a:srgbClr val="000000"/>
              </a:buClr>
              <a:buSzPts val="2800"/>
              <a:buChar char="•"/>
            </a:pPr>
            <a:r>
              <a:rPr i="1" lang="en-US">
                <a:solidFill>
                  <a:srgbClr val="000000"/>
                </a:solidFill>
                <a:latin typeface="Arial"/>
                <a:ea typeface="Arial"/>
                <a:cs typeface="Arial"/>
                <a:sym typeface="Arial"/>
              </a:rPr>
              <a:t>The caller or emailer asks for money to </a:t>
            </a:r>
            <a:br>
              <a:rPr i="1" lang="en-US">
                <a:solidFill>
                  <a:srgbClr val="000000"/>
                </a:solidFill>
                <a:latin typeface="Arial"/>
                <a:ea typeface="Arial"/>
                <a:cs typeface="Arial"/>
                <a:sym typeface="Arial"/>
              </a:rPr>
            </a:br>
            <a:r>
              <a:rPr i="1" lang="en-US">
                <a:solidFill>
                  <a:srgbClr val="000000"/>
                </a:solidFill>
                <a:latin typeface="Arial"/>
                <a:ea typeface="Arial"/>
                <a:cs typeface="Arial"/>
                <a:sym typeface="Arial"/>
              </a:rPr>
              <a:t>be wired to a specific location</a:t>
            </a:r>
            <a:endParaRPr/>
          </a:p>
        </p:txBody>
      </p:sp>
      <p:sp>
        <p:nvSpPr>
          <p:cNvPr id="285" name="Google Shape;285;p19"/>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TYPES OF SCAMS</a:t>
            </a:r>
            <a:endParaRPr/>
          </a:p>
        </p:txBody>
      </p:sp>
      <p:pic>
        <p:nvPicPr>
          <p:cNvPr descr="A close up of a logo&#10;&#10;Description automatically generated" id="286" name="Google Shape;286;p19"/>
          <p:cNvPicPr preferRelativeResize="0"/>
          <p:nvPr/>
        </p:nvPicPr>
        <p:blipFill rotWithShape="1">
          <a:blip r:embed="rId3">
            <a:alphaModFix/>
          </a:blip>
          <a:srcRect b="0" l="0" r="0" t="0"/>
          <a:stretch/>
        </p:blipFill>
        <p:spPr>
          <a:xfrm>
            <a:off x="8961120" y="3954249"/>
            <a:ext cx="1371831" cy="2222714"/>
          </a:xfrm>
          <a:prstGeom prst="rect">
            <a:avLst/>
          </a:prstGeom>
          <a:noFill/>
          <a:ln>
            <a:noFill/>
          </a:ln>
        </p:spPr>
      </p:pic>
      <p:pic>
        <p:nvPicPr>
          <p:cNvPr descr="An abstract circuit line pattern" id="287" name="Google Shape;287;p19"/>
          <p:cNvPicPr preferRelativeResize="0"/>
          <p:nvPr/>
        </p:nvPicPr>
        <p:blipFill rotWithShape="1">
          <a:blip r:embed="rId4">
            <a:alphaModFix amt="12000"/>
          </a:blip>
          <a:srcRect b="0" l="0" r="0" t="0"/>
          <a:stretch/>
        </p:blipFill>
        <p:spPr>
          <a:xfrm>
            <a:off x="775658" y="35524"/>
            <a:ext cx="10773340" cy="6784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idx="4294967295" type="body"/>
          </p:nvPr>
        </p:nvSpPr>
        <p:spPr>
          <a:xfrm>
            <a:off x="3990109" y="1267983"/>
            <a:ext cx="7597834" cy="490897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solidFill>
                  <a:schemeClr val="dk1"/>
                </a:solidFill>
                <a:latin typeface="Arial"/>
                <a:ea typeface="Arial"/>
                <a:cs typeface="Arial"/>
                <a:sym typeface="Arial"/>
              </a:rPr>
              <a:t>Introduction to Cybersecurity</a:t>
            </a:r>
            <a:endParaRPr/>
          </a:p>
          <a:p>
            <a:pPr indent="0" lvl="0" marL="0" rtl="0" algn="l">
              <a:lnSpc>
                <a:spcPct val="100000"/>
              </a:lnSpc>
              <a:spcBef>
                <a:spcPts val="1700"/>
              </a:spcBef>
              <a:spcAft>
                <a:spcPts val="0"/>
              </a:spcAft>
              <a:buClr>
                <a:schemeClr val="dk1"/>
              </a:buClr>
              <a:buSzPts val="3200"/>
              <a:buNone/>
            </a:pPr>
            <a:r>
              <a:rPr lang="en-US">
                <a:solidFill>
                  <a:schemeClr val="dk1"/>
                </a:solidFill>
                <a:latin typeface="Arial"/>
                <a:ea typeface="Arial"/>
                <a:cs typeface="Arial"/>
                <a:sym typeface="Arial"/>
              </a:rPr>
              <a:t>Password Management</a:t>
            </a:r>
            <a:endParaRPr/>
          </a:p>
          <a:p>
            <a:pPr indent="0" lvl="0" marL="0" rtl="0" algn="l">
              <a:lnSpc>
                <a:spcPct val="100000"/>
              </a:lnSpc>
              <a:spcBef>
                <a:spcPts val="1700"/>
              </a:spcBef>
              <a:spcAft>
                <a:spcPts val="0"/>
              </a:spcAft>
              <a:buClr>
                <a:schemeClr val="dk1"/>
              </a:buClr>
              <a:buSzPts val="3200"/>
              <a:buNone/>
            </a:pPr>
            <a:r>
              <a:rPr lang="en-US">
                <a:solidFill>
                  <a:schemeClr val="dk1"/>
                </a:solidFill>
                <a:latin typeface="Arial"/>
                <a:ea typeface="Arial"/>
                <a:cs typeface="Arial"/>
                <a:sym typeface="Arial"/>
              </a:rPr>
              <a:t>Phishing, Smishing, Vishing</a:t>
            </a:r>
            <a:endParaRPr/>
          </a:p>
          <a:p>
            <a:pPr indent="0" lvl="0" marL="0" rtl="0" algn="l">
              <a:lnSpc>
                <a:spcPct val="100000"/>
              </a:lnSpc>
              <a:spcBef>
                <a:spcPts val="1700"/>
              </a:spcBef>
              <a:spcAft>
                <a:spcPts val="0"/>
              </a:spcAft>
              <a:buClr>
                <a:schemeClr val="dk1"/>
              </a:buClr>
              <a:buSzPts val="3200"/>
              <a:buNone/>
            </a:pPr>
            <a:r>
              <a:rPr lang="en-US">
                <a:solidFill>
                  <a:schemeClr val="dk1"/>
                </a:solidFill>
                <a:latin typeface="Arial"/>
                <a:ea typeface="Arial"/>
                <a:cs typeface="Arial"/>
                <a:sym typeface="Arial"/>
              </a:rPr>
              <a:t>Internet Scams and Fraud </a:t>
            </a:r>
            <a:endParaRPr/>
          </a:p>
          <a:p>
            <a:pPr indent="0" lvl="0" marL="0" rtl="0" algn="l">
              <a:lnSpc>
                <a:spcPct val="100000"/>
              </a:lnSpc>
              <a:spcBef>
                <a:spcPts val="1700"/>
              </a:spcBef>
              <a:spcAft>
                <a:spcPts val="0"/>
              </a:spcAft>
              <a:buClr>
                <a:schemeClr val="dk1"/>
              </a:buClr>
              <a:buSzPts val="3200"/>
              <a:buNone/>
            </a:pPr>
            <a:r>
              <a:rPr lang="en-US">
                <a:solidFill>
                  <a:schemeClr val="dk1"/>
                </a:solidFill>
                <a:latin typeface="Arial"/>
                <a:ea typeface="Arial"/>
                <a:cs typeface="Arial"/>
                <a:sym typeface="Arial"/>
              </a:rPr>
              <a:t>Social Media Safety</a:t>
            </a:r>
            <a:endParaRPr/>
          </a:p>
          <a:p>
            <a:pPr indent="0" lvl="0" marL="0" rtl="0" algn="l">
              <a:lnSpc>
                <a:spcPct val="100000"/>
              </a:lnSpc>
              <a:spcBef>
                <a:spcPts val="1700"/>
              </a:spcBef>
              <a:spcAft>
                <a:spcPts val="0"/>
              </a:spcAft>
              <a:buClr>
                <a:schemeClr val="dk1"/>
              </a:buClr>
              <a:buSzPts val="3200"/>
              <a:buNone/>
            </a:pPr>
            <a:r>
              <a:rPr lang="en-US">
                <a:solidFill>
                  <a:schemeClr val="dk1"/>
                </a:solidFill>
                <a:latin typeface="Arial"/>
                <a:ea typeface="Arial"/>
                <a:cs typeface="Arial"/>
                <a:sym typeface="Arial"/>
              </a:rPr>
              <a:t>Lets Practice!</a:t>
            </a:r>
            <a:endParaRPr/>
          </a:p>
          <a:p>
            <a:pPr indent="0" lvl="0" marL="0" rtl="0" algn="l">
              <a:lnSpc>
                <a:spcPct val="100000"/>
              </a:lnSpc>
              <a:spcBef>
                <a:spcPts val="1700"/>
              </a:spcBef>
              <a:spcAft>
                <a:spcPts val="0"/>
              </a:spcAft>
              <a:buClr>
                <a:schemeClr val="dk1"/>
              </a:buClr>
              <a:buSzPts val="3200"/>
              <a:buNone/>
            </a:pPr>
            <a:r>
              <a:t/>
            </a:r>
            <a:endParaRPr>
              <a:latin typeface="Arial"/>
              <a:ea typeface="Arial"/>
              <a:cs typeface="Arial"/>
              <a:sym typeface="Arial"/>
            </a:endParaRPr>
          </a:p>
        </p:txBody>
      </p:sp>
      <p:pic>
        <p:nvPicPr>
          <p:cNvPr descr="Badge 5 with solid fill" id="101" name="Google Shape;101;p2"/>
          <p:cNvPicPr preferRelativeResize="0"/>
          <p:nvPr/>
        </p:nvPicPr>
        <p:blipFill rotWithShape="1">
          <a:blip r:embed="rId3">
            <a:alphaModFix/>
          </a:blip>
          <a:srcRect b="0" l="0" r="0" t="0"/>
          <a:stretch/>
        </p:blipFill>
        <p:spPr>
          <a:xfrm>
            <a:off x="3183721" y="4064432"/>
            <a:ext cx="714303" cy="714303"/>
          </a:xfrm>
          <a:prstGeom prst="rect">
            <a:avLst/>
          </a:prstGeom>
          <a:noFill/>
          <a:ln>
            <a:noFill/>
          </a:ln>
        </p:spPr>
      </p:pic>
      <p:pic>
        <p:nvPicPr>
          <p:cNvPr descr="Badge 4 with solid fill" id="102" name="Google Shape;102;p2"/>
          <p:cNvPicPr preferRelativeResize="0"/>
          <p:nvPr/>
        </p:nvPicPr>
        <p:blipFill rotWithShape="1">
          <a:blip r:embed="rId4">
            <a:alphaModFix/>
          </a:blip>
          <a:srcRect b="0" l="0" r="0" t="0"/>
          <a:stretch/>
        </p:blipFill>
        <p:spPr>
          <a:xfrm>
            <a:off x="3183721" y="3365320"/>
            <a:ext cx="714303" cy="714303"/>
          </a:xfrm>
          <a:prstGeom prst="rect">
            <a:avLst/>
          </a:prstGeom>
          <a:noFill/>
          <a:ln>
            <a:noFill/>
          </a:ln>
        </p:spPr>
      </p:pic>
      <p:pic>
        <p:nvPicPr>
          <p:cNvPr descr="Badge 3 with solid fill" id="103" name="Google Shape;103;p2"/>
          <p:cNvPicPr preferRelativeResize="0"/>
          <p:nvPr/>
        </p:nvPicPr>
        <p:blipFill rotWithShape="1">
          <a:blip r:embed="rId5">
            <a:alphaModFix/>
          </a:blip>
          <a:srcRect b="0" l="0" r="0" t="0"/>
          <a:stretch/>
        </p:blipFill>
        <p:spPr>
          <a:xfrm>
            <a:off x="3183721" y="2666208"/>
            <a:ext cx="714303" cy="714303"/>
          </a:xfrm>
          <a:prstGeom prst="rect">
            <a:avLst/>
          </a:prstGeom>
          <a:noFill/>
          <a:ln>
            <a:noFill/>
          </a:ln>
        </p:spPr>
      </p:pic>
      <p:pic>
        <p:nvPicPr>
          <p:cNvPr descr="Badge with solid fill" id="104" name="Google Shape;104;p2"/>
          <p:cNvPicPr preferRelativeResize="0"/>
          <p:nvPr/>
        </p:nvPicPr>
        <p:blipFill rotWithShape="1">
          <a:blip r:embed="rId6">
            <a:alphaModFix/>
          </a:blip>
          <a:srcRect b="0" l="0" r="0" t="0"/>
          <a:stretch/>
        </p:blipFill>
        <p:spPr>
          <a:xfrm>
            <a:off x="3183721" y="1967096"/>
            <a:ext cx="714303" cy="714303"/>
          </a:xfrm>
          <a:prstGeom prst="rect">
            <a:avLst/>
          </a:prstGeom>
          <a:noFill/>
          <a:ln>
            <a:noFill/>
          </a:ln>
        </p:spPr>
      </p:pic>
      <p:pic>
        <p:nvPicPr>
          <p:cNvPr descr="Badge 1 with solid fill" id="105" name="Google Shape;105;p2"/>
          <p:cNvPicPr preferRelativeResize="0"/>
          <p:nvPr/>
        </p:nvPicPr>
        <p:blipFill rotWithShape="1">
          <a:blip r:embed="rId7">
            <a:alphaModFix/>
          </a:blip>
          <a:srcRect b="0" l="0" r="0" t="0"/>
          <a:stretch/>
        </p:blipFill>
        <p:spPr>
          <a:xfrm>
            <a:off x="3183721" y="1267984"/>
            <a:ext cx="714303" cy="7143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An abstract circuit line pattern" id="293" name="Google Shape;293;p20"/>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294" name="Google Shape;294;p20"/>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b="1" lang="en-US" sz="3600">
                <a:latin typeface="Arial"/>
                <a:ea typeface="Arial"/>
                <a:cs typeface="Arial"/>
                <a:sym typeface="Arial"/>
              </a:rPr>
              <a:t>Foreign Lottery Scam</a:t>
            </a:r>
            <a:endParaRPr/>
          </a:p>
          <a:p>
            <a:pPr indent="0" lvl="0" marL="0" rtl="0" algn="l">
              <a:lnSpc>
                <a:spcPct val="100000"/>
              </a:lnSpc>
              <a:spcBef>
                <a:spcPts val="640"/>
              </a:spcBef>
              <a:spcAft>
                <a:spcPts val="0"/>
              </a:spcAft>
              <a:buClr>
                <a:schemeClr val="dk1"/>
              </a:buClr>
              <a:buSzPts val="3200"/>
              <a:buNone/>
            </a:pPr>
            <a:r>
              <a:rPr lang="en-US" sz="3200">
                <a:latin typeface="Arial"/>
                <a:ea typeface="Arial"/>
                <a:cs typeface="Arial"/>
                <a:sym typeface="Arial"/>
              </a:rPr>
              <a:t>Calls or emails that claim you’ve won the Lottery or some other prize. They ask for a small fee or taxes to send your winnings. </a:t>
            </a:r>
            <a:endParaRPr/>
          </a:p>
          <a:p>
            <a:pPr indent="-342900" lvl="0" marL="342900" rtl="0" algn="l">
              <a:lnSpc>
                <a:spcPct val="100000"/>
              </a:lnSpc>
              <a:spcBef>
                <a:spcPts val="560"/>
              </a:spcBef>
              <a:spcAft>
                <a:spcPts val="0"/>
              </a:spcAft>
              <a:buClr>
                <a:schemeClr val="dk1"/>
              </a:buClr>
              <a:buSzPts val="2800"/>
              <a:buChar char="•"/>
            </a:pPr>
            <a:r>
              <a:rPr lang="en-US">
                <a:latin typeface="Arial"/>
                <a:ea typeface="Arial"/>
                <a:cs typeface="Arial"/>
                <a:sym typeface="Arial"/>
              </a:rPr>
              <a:t>You will never win a contest of </a:t>
            </a:r>
            <a:br>
              <a:rPr lang="en-US">
                <a:latin typeface="Arial"/>
                <a:ea typeface="Arial"/>
                <a:cs typeface="Arial"/>
                <a:sym typeface="Arial"/>
              </a:rPr>
            </a:br>
            <a:r>
              <a:rPr lang="en-US">
                <a:latin typeface="Arial"/>
                <a:ea typeface="Arial"/>
                <a:cs typeface="Arial"/>
                <a:sym typeface="Arial"/>
              </a:rPr>
              <a:t>any kind if you did not enter it.</a:t>
            </a:r>
            <a:endParaRPr/>
          </a:p>
          <a:p>
            <a:pPr indent="-342900" lvl="0" marL="342900" rtl="0" algn="l">
              <a:lnSpc>
                <a:spcPct val="100000"/>
              </a:lnSpc>
              <a:spcBef>
                <a:spcPts val="560"/>
              </a:spcBef>
              <a:spcAft>
                <a:spcPts val="0"/>
              </a:spcAft>
              <a:buClr>
                <a:schemeClr val="dk1"/>
              </a:buClr>
              <a:buSzPts val="2800"/>
              <a:buChar char="•"/>
            </a:pPr>
            <a:r>
              <a:rPr lang="en-US">
                <a:latin typeface="Arial"/>
                <a:ea typeface="Arial"/>
                <a:cs typeface="Arial"/>
                <a:sym typeface="Arial"/>
              </a:rPr>
              <a:t>Ignore all calls or emails</a:t>
            </a:r>
            <a:br>
              <a:rPr lang="en-US">
                <a:latin typeface="Arial"/>
                <a:ea typeface="Arial"/>
                <a:cs typeface="Arial"/>
                <a:sym typeface="Arial"/>
              </a:rPr>
            </a:br>
            <a:r>
              <a:rPr lang="en-US">
                <a:latin typeface="Arial"/>
                <a:ea typeface="Arial"/>
                <a:cs typeface="Arial"/>
                <a:sym typeface="Arial"/>
              </a:rPr>
              <a:t>claiming you’ve won</a:t>
            </a:r>
            <a:endParaRPr/>
          </a:p>
          <a:p>
            <a:pPr indent="-342900" lvl="0" marL="342900" rtl="0" algn="l">
              <a:lnSpc>
                <a:spcPct val="100000"/>
              </a:lnSpc>
              <a:spcBef>
                <a:spcPts val="560"/>
              </a:spcBef>
              <a:spcAft>
                <a:spcPts val="0"/>
              </a:spcAft>
              <a:buClr>
                <a:schemeClr val="dk1"/>
              </a:buClr>
              <a:buSzPts val="2800"/>
              <a:buChar char="•"/>
            </a:pPr>
            <a:r>
              <a:rPr lang="en-US">
                <a:latin typeface="Arial"/>
                <a:ea typeface="Arial"/>
                <a:cs typeface="Arial"/>
                <a:sym typeface="Arial"/>
              </a:rPr>
              <a:t>NEVER share personal or </a:t>
            </a:r>
            <a:br>
              <a:rPr lang="en-US">
                <a:latin typeface="Arial"/>
                <a:ea typeface="Arial"/>
                <a:cs typeface="Arial"/>
                <a:sym typeface="Arial"/>
              </a:rPr>
            </a:br>
            <a:r>
              <a:rPr lang="en-US">
                <a:latin typeface="Arial"/>
                <a:ea typeface="Arial"/>
                <a:cs typeface="Arial"/>
                <a:sym typeface="Arial"/>
              </a:rPr>
              <a:t>banking information </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295" name="Google Shape;295;p20"/>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TYPES OF SCAMS</a:t>
            </a:r>
            <a:endParaRPr/>
          </a:p>
        </p:txBody>
      </p:sp>
      <p:sp>
        <p:nvSpPr>
          <p:cNvPr id="296" name="Google Shape;296;p20"/>
          <p:cNvSpPr/>
          <p:nvPr/>
        </p:nvSpPr>
        <p:spPr>
          <a:xfrm>
            <a:off x="6399414" y="3270834"/>
            <a:ext cx="4954386" cy="2906129"/>
          </a:xfrm>
          <a:prstGeom prst="roundRect">
            <a:avLst>
              <a:gd fmla="val 16667" name="adj"/>
            </a:avLst>
          </a:prstGeom>
          <a:gradFill>
            <a:gsLst>
              <a:gs pos="0">
                <a:srgbClr val="22637C"/>
              </a:gs>
              <a:gs pos="48000">
                <a:srgbClr val="3598BF"/>
              </a:gs>
              <a:gs pos="100000">
                <a:srgbClr val="7EC0DB"/>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1" lang="en-US" sz="2800" u="none" cap="none" strike="noStrike">
                <a:solidFill>
                  <a:schemeClr val="lt1"/>
                </a:solidFill>
                <a:latin typeface="Arial"/>
                <a:ea typeface="Arial"/>
                <a:cs typeface="Arial"/>
                <a:sym typeface="Arial"/>
              </a:rPr>
              <a:t>“Congratulations! You may receive a certified check for up to $400,000,000 CASH</a:t>
            </a:r>
            <a:br>
              <a:rPr b="0" i="1" lang="en-US" sz="2800" u="none" cap="none" strike="noStrike">
                <a:solidFill>
                  <a:schemeClr val="lt1"/>
                </a:solidFill>
                <a:latin typeface="Arial"/>
                <a:ea typeface="Arial"/>
                <a:cs typeface="Arial"/>
                <a:sym typeface="Arial"/>
              </a:rPr>
            </a:br>
            <a:r>
              <a:rPr b="0" i="1" lang="en-US" sz="2000" u="none" cap="none" strike="noStrike">
                <a:solidFill>
                  <a:schemeClr val="lt1"/>
                </a:solidFill>
                <a:latin typeface="Arial"/>
                <a:ea typeface="Arial"/>
                <a:cs typeface="Arial"/>
                <a:sym typeface="Arial"/>
              </a:rPr>
              <a:t>One Lump sum! Tax free! </a:t>
            </a:r>
            <a:endParaRPr b="0" i="1" sz="28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An abstract circuit line pattern" id="302" name="Google Shape;302;p21"/>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303" name="Google Shape;303;p21"/>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None/>
            </a:pPr>
            <a:r>
              <a:rPr b="1" lang="en-US" sz="3600">
                <a:latin typeface="Arial"/>
                <a:ea typeface="Arial"/>
                <a:cs typeface="Arial"/>
                <a:sym typeface="Arial"/>
              </a:rPr>
              <a:t>Survey Scam</a:t>
            </a:r>
            <a:endParaRPr sz="4000">
              <a:latin typeface="Arial"/>
              <a:ea typeface="Arial"/>
              <a:cs typeface="Arial"/>
              <a:sym typeface="Arial"/>
            </a:endParaRPr>
          </a:p>
          <a:p>
            <a:pPr indent="0" lvl="0" marL="0" rtl="0" algn="l">
              <a:lnSpc>
                <a:spcPct val="100000"/>
              </a:lnSpc>
              <a:spcBef>
                <a:spcPts val="640"/>
              </a:spcBef>
              <a:spcAft>
                <a:spcPts val="0"/>
              </a:spcAft>
              <a:buClr>
                <a:schemeClr val="dk1"/>
              </a:buClr>
              <a:buSzPts val="3200"/>
              <a:buNone/>
            </a:pPr>
            <a:r>
              <a:rPr lang="en-US" sz="3200">
                <a:latin typeface="Arial"/>
                <a:ea typeface="Arial"/>
                <a:cs typeface="Arial"/>
                <a:sym typeface="Arial"/>
              </a:rPr>
              <a:t>An email that prompts you to click on suspicious links to complete a survey for a prize</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304" name="Google Shape;304;p21"/>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TYPES OF SCAMS</a:t>
            </a:r>
            <a:endParaRPr/>
          </a:p>
        </p:txBody>
      </p:sp>
      <p:pic>
        <p:nvPicPr>
          <p:cNvPr id="305" name="Google Shape;305;p21"/>
          <p:cNvPicPr preferRelativeResize="0"/>
          <p:nvPr/>
        </p:nvPicPr>
        <p:blipFill rotWithShape="1">
          <a:blip r:embed="rId4">
            <a:alphaModFix/>
          </a:blip>
          <a:srcRect b="0" l="0" r="0" t="0"/>
          <a:stretch/>
        </p:blipFill>
        <p:spPr>
          <a:xfrm>
            <a:off x="3571180" y="3257362"/>
            <a:ext cx="5037689" cy="2976112"/>
          </a:xfrm>
          <a:prstGeom prst="rect">
            <a:avLst/>
          </a:prstGeom>
          <a:noFill/>
          <a:ln>
            <a:noFill/>
          </a:ln>
        </p:spPr>
      </p:pic>
      <p:sp>
        <p:nvSpPr>
          <p:cNvPr id="306" name="Google Shape;306;p21"/>
          <p:cNvSpPr txBox="1"/>
          <p:nvPr/>
        </p:nvSpPr>
        <p:spPr>
          <a:xfrm>
            <a:off x="7217525" y="5256174"/>
            <a:ext cx="1834500" cy="1200600"/>
          </a:xfrm>
          <a:prstGeom prst="rect">
            <a:avLst/>
          </a:prstGeom>
          <a:solidFill>
            <a:srgbClr val="FF0000"/>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Do NOT click the </a:t>
            </a:r>
            <a:endParaRPr b="1"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link!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An abstract circuit line pattern" id="312" name="Google Shape;312;p22"/>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313" name="Google Shape;313;p22"/>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3600"/>
              <a:buNone/>
            </a:pPr>
            <a:r>
              <a:rPr b="1" lang="en-US" sz="3600">
                <a:latin typeface="Arial"/>
                <a:ea typeface="Arial"/>
                <a:cs typeface="Arial"/>
                <a:sym typeface="Arial"/>
              </a:rPr>
              <a:t>Money-making Scam</a:t>
            </a:r>
            <a:endParaRPr/>
          </a:p>
          <a:p>
            <a:pPr indent="0" lvl="0" marL="0" rtl="0" algn="l">
              <a:lnSpc>
                <a:spcPct val="100000"/>
              </a:lnSpc>
              <a:spcBef>
                <a:spcPts val="640"/>
              </a:spcBef>
              <a:spcAft>
                <a:spcPts val="0"/>
              </a:spcAft>
              <a:buClr>
                <a:schemeClr val="dk1"/>
              </a:buClr>
              <a:buSzPts val="3200"/>
              <a:buNone/>
            </a:pPr>
            <a:r>
              <a:rPr lang="en-US" sz="3200">
                <a:latin typeface="Arial"/>
                <a:ea typeface="Arial"/>
                <a:cs typeface="Arial"/>
                <a:sym typeface="Arial"/>
              </a:rPr>
              <a:t>Emails promising a get-rich-quick scheme (think pyramid schemes)</a:t>
            </a:r>
            <a:endParaRPr/>
          </a:p>
          <a:p>
            <a:pPr indent="-254000" lvl="0" marL="4298950" rtl="0" algn="l">
              <a:lnSpc>
                <a:spcPct val="100000"/>
              </a:lnSpc>
              <a:spcBef>
                <a:spcPts val="560"/>
              </a:spcBef>
              <a:spcAft>
                <a:spcPts val="0"/>
              </a:spcAft>
              <a:buClr>
                <a:schemeClr val="dk1"/>
              </a:buClr>
              <a:buSzPts val="2800"/>
              <a:buChar char="•"/>
            </a:pPr>
            <a:r>
              <a:rPr lang="en-US">
                <a:latin typeface="Arial"/>
                <a:ea typeface="Arial"/>
                <a:cs typeface="Arial"/>
                <a:sym typeface="Arial"/>
              </a:rPr>
              <a:t>Prompt you to purchase a “training kit”</a:t>
            </a:r>
            <a:endParaRPr/>
          </a:p>
          <a:p>
            <a:pPr indent="-254000" lvl="0" marL="4298950" rtl="0" algn="l">
              <a:lnSpc>
                <a:spcPct val="100000"/>
              </a:lnSpc>
              <a:spcBef>
                <a:spcPts val="560"/>
              </a:spcBef>
              <a:spcAft>
                <a:spcPts val="0"/>
              </a:spcAft>
              <a:buClr>
                <a:schemeClr val="dk1"/>
              </a:buClr>
              <a:buSzPts val="2800"/>
              <a:buChar char="•"/>
            </a:pPr>
            <a:r>
              <a:rPr lang="en-US">
                <a:latin typeface="Arial"/>
                <a:ea typeface="Arial"/>
                <a:cs typeface="Arial"/>
                <a:sym typeface="Arial"/>
              </a:rPr>
              <a:t>Might ask you to pay a small registration fee</a:t>
            </a:r>
            <a:endParaRPr/>
          </a:p>
          <a:p>
            <a:pPr indent="-254000" lvl="0" marL="4298950" rtl="0" algn="l">
              <a:lnSpc>
                <a:spcPct val="100000"/>
              </a:lnSpc>
              <a:spcBef>
                <a:spcPts val="560"/>
              </a:spcBef>
              <a:spcAft>
                <a:spcPts val="0"/>
              </a:spcAft>
              <a:buClr>
                <a:schemeClr val="dk1"/>
              </a:buClr>
              <a:buSzPts val="2800"/>
              <a:buChar char="•"/>
            </a:pPr>
            <a:r>
              <a:rPr lang="en-US">
                <a:latin typeface="Arial"/>
                <a:ea typeface="Arial"/>
                <a:cs typeface="Arial"/>
                <a:sym typeface="Arial"/>
              </a:rPr>
              <a:t>Do not click the ad/link</a:t>
            </a:r>
            <a:endParaRPr/>
          </a:p>
          <a:p>
            <a:pPr indent="-254000" lvl="0" marL="4298950" rtl="0" algn="l">
              <a:lnSpc>
                <a:spcPct val="100000"/>
              </a:lnSpc>
              <a:spcBef>
                <a:spcPts val="560"/>
              </a:spcBef>
              <a:spcAft>
                <a:spcPts val="0"/>
              </a:spcAft>
              <a:buClr>
                <a:schemeClr val="dk1"/>
              </a:buClr>
              <a:buSzPts val="2800"/>
              <a:buChar char="•"/>
            </a:pPr>
            <a:r>
              <a:rPr lang="en-US">
                <a:latin typeface="Arial"/>
                <a:ea typeface="Arial"/>
                <a:cs typeface="Arial"/>
                <a:sym typeface="Arial"/>
              </a:rPr>
              <a:t>Report</a:t>
            </a:r>
            <a:endParaRPr/>
          </a:p>
          <a:p>
            <a:pPr indent="-63500" lvl="0" marL="342900" rtl="0" algn="l">
              <a:lnSpc>
                <a:spcPct val="100000"/>
              </a:lnSpc>
              <a:spcBef>
                <a:spcPts val="880"/>
              </a:spcBef>
              <a:spcAft>
                <a:spcPts val="0"/>
              </a:spcAft>
              <a:buClr>
                <a:schemeClr val="dk1"/>
              </a:buClr>
              <a:buSzPts val="4400"/>
              <a:buNone/>
            </a:pPr>
            <a:r>
              <a:t/>
            </a:r>
            <a:endParaRPr sz="4400">
              <a:latin typeface="Arial"/>
              <a:ea typeface="Arial"/>
              <a:cs typeface="Arial"/>
              <a:sym typeface="Arial"/>
            </a:endParaRPr>
          </a:p>
          <a:p>
            <a:pPr indent="-165100" lvl="0" marL="342900" rtl="0" algn="l">
              <a:lnSpc>
                <a:spcPct val="100000"/>
              </a:lnSpc>
              <a:spcBef>
                <a:spcPts val="560"/>
              </a:spcBef>
              <a:spcAft>
                <a:spcPts val="0"/>
              </a:spcAft>
              <a:buClr>
                <a:schemeClr val="dk1"/>
              </a:buClr>
              <a:buSzPts val="2800"/>
              <a:buNone/>
            </a:pPr>
            <a:r>
              <a:t/>
            </a:r>
            <a:endParaRPr/>
          </a:p>
        </p:txBody>
      </p:sp>
      <p:sp>
        <p:nvSpPr>
          <p:cNvPr id="314" name="Google Shape;314;p22"/>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TYPES OF SCAMS</a:t>
            </a:r>
            <a:endParaRPr/>
          </a:p>
        </p:txBody>
      </p:sp>
      <p:pic>
        <p:nvPicPr>
          <p:cNvPr descr="A screenshot of a cell phone screen with text&#10;&#10;Description automatically generated" id="315" name="Google Shape;315;p22"/>
          <p:cNvPicPr preferRelativeResize="0"/>
          <p:nvPr/>
        </p:nvPicPr>
        <p:blipFill rotWithShape="1">
          <a:blip r:embed="rId4">
            <a:alphaModFix/>
          </a:blip>
          <a:srcRect b="0" l="0" r="0" t="0"/>
          <a:stretch/>
        </p:blipFill>
        <p:spPr>
          <a:xfrm>
            <a:off x="919360" y="3264194"/>
            <a:ext cx="3617844" cy="291276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An abstract circuit line pattern" id="321" name="Google Shape;321;p23"/>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322" name="Google Shape;322;p23"/>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b="1" lang="en-US" sz="3600">
                <a:latin typeface="Arial"/>
                <a:ea typeface="Arial"/>
                <a:cs typeface="Arial"/>
                <a:sym typeface="Arial"/>
              </a:rPr>
              <a:t>Tech Support Scam - One of </a:t>
            </a:r>
            <a:r>
              <a:rPr b="1" lang="en-US" sz="3600"/>
              <a:t>The Most Common</a:t>
            </a:r>
            <a:endParaRPr/>
          </a:p>
          <a:p>
            <a:pPr indent="0" lvl="0" marL="0" rtl="0" algn="l">
              <a:lnSpc>
                <a:spcPct val="100000"/>
              </a:lnSpc>
              <a:spcBef>
                <a:spcPts val="640"/>
              </a:spcBef>
              <a:spcAft>
                <a:spcPts val="0"/>
              </a:spcAft>
              <a:buClr>
                <a:schemeClr val="dk1"/>
              </a:buClr>
              <a:buSzPts val="3200"/>
              <a:buNone/>
            </a:pPr>
            <a:r>
              <a:rPr lang="en-US" sz="3200">
                <a:latin typeface="Arial"/>
                <a:ea typeface="Arial"/>
                <a:cs typeface="Arial"/>
                <a:sym typeface="Arial"/>
              </a:rPr>
              <a:t>Phony tech support calls or pop-ups claiming there’s something wrong account/computer</a:t>
            </a:r>
            <a:endParaRPr/>
          </a:p>
          <a:p>
            <a:pPr indent="0" lvl="0" marL="0" rtl="0" algn="l">
              <a:lnSpc>
                <a:spcPct val="100000"/>
              </a:lnSpc>
              <a:spcBef>
                <a:spcPts val="1200"/>
              </a:spcBef>
              <a:spcAft>
                <a:spcPts val="0"/>
              </a:spcAft>
              <a:buClr>
                <a:schemeClr val="dk1"/>
              </a:buClr>
              <a:buSzPts val="3200"/>
              <a:buNone/>
            </a:pPr>
            <a:r>
              <a:t/>
            </a:r>
            <a:endParaRPr sz="3200">
              <a:latin typeface="Arial"/>
              <a:ea typeface="Arial"/>
              <a:cs typeface="Arial"/>
              <a:sym typeface="Arial"/>
            </a:endParaRPr>
          </a:p>
          <a:p>
            <a:pPr indent="-285750" lvl="0" marL="285750" rtl="0" algn="l">
              <a:lnSpc>
                <a:spcPct val="100000"/>
              </a:lnSpc>
              <a:spcBef>
                <a:spcPts val="0"/>
              </a:spcBef>
              <a:spcAft>
                <a:spcPts val="0"/>
              </a:spcAft>
              <a:buClr>
                <a:schemeClr val="dk1"/>
              </a:buClr>
              <a:buSzPts val="2800"/>
              <a:buChar char="•"/>
            </a:pPr>
            <a:r>
              <a:rPr lang="en-US">
                <a:latin typeface="Arial"/>
                <a:ea typeface="Arial"/>
                <a:cs typeface="Arial"/>
                <a:sym typeface="Arial"/>
              </a:rPr>
              <a:t>Gain remote access to the victim’s </a:t>
            </a:r>
            <a:br>
              <a:rPr lang="en-US">
                <a:latin typeface="Arial"/>
                <a:ea typeface="Arial"/>
                <a:cs typeface="Arial"/>
                <a:sym typeface="Arial"/>
              </a:rPr>
            </a:br>
            <a:r>
              <a:rPr lang="en-US">
                <a:latin typeface="Arial"/>
                <a:ea typeface="Arial"/>
                <a:cs typeface="Arial"/>
                <a:sym typeface="Arial"/>
              </a:rPr>
              <a:t>computer</a:t>
            </a:r>
            <a:endParaRPr/>
          </a:p>
          <a:p>
            <a:pPr indent="-285750" lvl="0" marL="285750" rtl="0" algn="l">
              <a:lnSpc>
                <a:spcPct val="100000"/>
              </a:lnSpc>
              <a:spcBef>
                <a:spcPts val="1200"/>
              </a:spcBef>
              <a:spcAft>
                <a:spcPts val="0"/>
              </a:spcAft>
              <a:buClr>
                <a:schemeClr val="dk1"/>
              </a:buClr>
              <a:buSzPts val="2800"/>
              <a:buChar char="•"/>
            </a:pPr>
            <a:r>
              <a:rPr lang="en-US">
                <a:latin typeface="Arial"/>
                <a:ea typeface="Arial"/>
                <a:cs typeface="Arial"/>
                <a:sym typeface="Arial"/>
              </a:rPr>
              <a:t>Demand money to solve made-up issue</a:t>
            </a:r>
            <a:endParaRPr/>
          </a:p>
          <a:p>
            <a:pPr indent="-285750" lvl="0" marL="285750" rtl="0" algn="l">
              <a:lnSpc>
                <a:spcPct val="100000"/>
              </a:lnSpc>
              <a:spcBef>
                <a:spcPts val="1200"/>
              </a:spcBef>
              <a:spcAft>
                <a:spcPts val="0"/>
              </a:spcAft>
              <a:buClr>
                <a:schemeClr val="dk1"/>
              </a:buClr>
              <a:buSzPts val="2800"/>
              <a:buChar char="•"/>
            </a:pPr>
            <a:r>
              <a:rPr lang="en-US">
                <a:latin typeface="Arial"/>
                <a:ea typeface="Arial"/>
                <a:cs typeface="Arial"/>
                <a:sym typeface="Arial"/>
              </a:rPr>
              <a:t>Might install harmful malware</a:t>
            </a:r>
            <a:endParaRPr/>
          </a:p>
          <a:p>
            <a:pPr indent="-63500" lvl="0" marL="342900" rtl="0" algn="l">
              <a:lnSpc>
                <a:spcPct val="100000"/>
              </a:lnSpc>
              <a:spcBef>
                <a:spcPts val="2080"/>
              </a:spcBef>
              <a:spcAft>
                <a:spcPts val="0"/>
              </a:spcAft>
              <a:buClr>
                <a:schemeClr val="dk1"/>
              </a:buClr>
              <a:buSzPts val="4400"/>
              <a:buNone/>
            </a:pPr>
            <a:r>
              <a:t/>
            </a:r>
            <a:endParaRPr sz="4400">
              <a:latin typeface="Arial"/>
              <a:ea typeface="Arial"/>
              <a:cs typeface="Arial"/>
              <a:sym typeface="Arial"/>
            </a:endParaRPr>
          </a:p>
          <a:p>
            <a:pPr indent="-165100" lvl="0" marL="342900" rtl="0" algn="l">
              <a:lnSpc>
                <a:spcPct val="100000"/>
              </a:lnSpc>
              <a:spcBef>
                <a:spcPts val="560"/>
              </a:spcBef>
              <a:spcAft>
                <a:spcPts val="0"/>
              </a:spcAft>
              <a:buClr>
                <a:schemeClr val="dk1"/>
              </a:buClr>
              <a:buSzPts val="2800"/>
              <a:buNone/>
            </a:pPr>
            <a:r>
              <a:t/>
            </a:r>
            <a:endParaRPr/>
          </a:p>
        </p:txBody>
      </p:sp>
      <p:sp>
        <p:nvSpPr>
          <p:cNvPr id="323" name="Google Shape;323;p23"/>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TYPES OF SCAMS</a:t>
            </a:r>
            <a:endParaRPr/>
          </a:p>
        </p:txBody>
      </p:sp>
      <p:sp>
        <p:nvSpPr>
          <p:cNvPr id="324" name="Google Shape;324;p23"/>
          <p:cNvSpPr txBox="1"/>
          <p:nvPr/>
        </p:nvSpPr>
        <p:spPr>
          <a:xfrm>
            <a:off x="7026318" y="5548876"/>
            <a:ext cx="4570183"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0000"/>
                </a:solidFill>
                <a:latin typeface="Arial"/>
                <a:ea typeface="Arial"/>
                <a:cs typeface="Arial"/>
                <a:sym typeface="Arial"/>
              </a:rPr>
              <a:t>Tech-support will not contact you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0000"/>
                </a:solidFill>
                <a:latin typeface="Arial"/>
                <a:ea typeface="Arial"/>
                <a:cs typeface="Arial"/>
                <a:sym typeface="Arial"/>
              </a:rPr>
              <a:t>if you did not contact them first!</a:t>
            </a:r>
            <a:endParaRPr b="0" i="0" sz="1400" u="none" cap="none" strike="noStrike">
              <a:solidFill>
                <a:srgbClr val="000000"/>
              </a:solidFill>
              <a:latin typeface="Arial"/>
              <a:ea typeface="Arial"/>
              <a:cs typeface="Arial"/>
              <a:sym typeface="Arial"/>
            </a:endParaRPr>
          </a:p>
        </p:txBody>
      </p:sp>
      <p:pic>
        <p:nvPicPr>
          <p:cNvPr id="325" name="Google Shape;325;p23"/>
          <p:cNvPicPr preferRelativeResize="0"/>
          <p:nvPr/>
        </p:nvPicPr>
        <p:blipFill rotWithShape="1">
          <a:blip r:embed="rId4">
            <a:alphaModFix/>
          </a:blip>
          <a:srcRect b="10884" l="0" r="0" t="16709"/>
          <a:stretch/>
        </p:blipFill>
        <p:spPr>
          <a:xfrm>
            <a:off x="7818785" y="3203820"/>
            <a:ext cx="2985246" cy="216147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0" name="Shape 330"/>
        <p:cNvGrpSpPr/>
        <p:nvPr/>
      </p:nvGrpSpPr>
      <p:grpSpPr>
        <a:xfrm>
          <a:off x="0" y="0"/>
          <a:ext cx="0" cy="0"/>
          <a:chOff x="0" y="0"/>
          <a:chExt cx="0" cy="0"/>
        </a:xfrm>
      </p:grpSpPr>
      <p:sp>
        <p:nvSpPr>
          <p:cNvPr id="331" name="Google Shape;331;p24"/>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None/>
            </a:pPr>
            <a:r>
              <a:rPr b="1" lang="en-US" sz="3600">
                <a:latin typeface="Arial"/>
                <a:ea typeface="Arial"/>
                <a:cs typeface="Arial"/>
                <a:sym typeface="Arial"/>
              </a:rPr>
              <a:t>Dating Scam</a:t>
            </a:r>
            <a:endParaRPr/>
          </a:p>
          <a:p>
            <a:pPr indent="0" lvl="0" marL="0" rtl="0" algn="l">
              <a:lnSpc>
                <a:spcPct val="110000"/>
              </a:lnSpc>
              <a:spcBef>
                <a:spcPts val="640"/>
              </a:spcBef>
              <a:spcAft>
                <a:spcPts val="0"/>
              </a:spcAft>
              <a:buClr>
                <a:schemeClr val="dk1"/>
              </a:buClr>
              <a:buSzPts val="3200"/>
              <a:buNone/>
            </a:pPr>
            <a:r>
              <a:rPr lang="en-US" sz="3200">
                <a:latin typeface="Arial"/>
                <a:ea typeface="Arial"/>
                <a:cs typeface="Arial"/>
                <a:sym typeface="Arial"/>
              </a:rPr>
              <a:t>Con artists strike up a romantic relationships with unsuspecting victims and then ask for money through emotional manipulation or by devising fake emergencies.</a:t>
            </a:r>
            <a:endParaRPr/>
          </a:p>
          <a:p>
            <a:pPr indent="-285750" lvl="0" marL="285750" rtl="0" algn="l">
              <a:lnSpc>
                <a:spcPct val="110000"/>
              </a:lnSpc>
              <a:spcBef>
                <a:spcPts val="560"/>
              </a:spcBef>
              <a:spcAft>
                <a:spcPts val="0"/>
              </a:spcAft>
              <a:buClr>
                <a:schemeClr val="dk1"/>
              </a:buClr>
              <a:buSzPts val="2800"/>
              <a:buChar char="•"/>
            </a:pPr>
            <a:r>
              <a:rPr lang="en-US">
                <a:latin typeface="Arial"/>
                <a:ea typeface="Arial"/>
                <a:cs typeface="Arial"/>
                <a:sym typeface="Arial"/>
              </a:rPr>
              <a:t>Never give money to</a:t>
            </a:r>
            <a:br>
              <a:rPr lang="en-US">
                <a:latin typeface="Arial"/>
                <a:ea typeface="Arial"/>
                <a:cs typeface="Arial"/>
                <a:sym typeface="Arial"/>
              </a:rPr>
            </a:br>
            <a:r>
              <a:rPr lang="en-US">
                <a:latin typeface="Arial"/>
                <a:ea typeface="Arial"/>
                <a:cs typeface="Arial"/>
                <a:sym typeface="Arial"/>
              </a:rPr>
              <a:t>somebody you haven’t met</a:t>
            </a:r>
            <a:endParaRPr/>
          </a:p>
          <a:p>
            <a:pPr indent="-165100" lvl="0" marL="342900" rtl="0" algn="l">
              <a:lnSpc>
                <a:spcPct val="100000"/>
              </a:lnSpc>
              <a:spcBef>
                <a:spcPts val="1360"/>
              </a:spcBef>
              <a:spcAft>
                <a:spcPts val="0"/>
              </a:spcAft>
              <a:buClr>
                <a:schemeClr val="dk1"/>
              </a:buClr>
              <a:buSzPts val="2800"/>
              <a:buNone/>
            </a:pPr>
            <a:r>
              <a:t/>
            </a:r>
            <a:endParaRPr sz="2800">
              <a:latin typeface="Arial"/>
              <a:ea typeface="Arial"/>
              <a:cs typeface="Arial"/>
              <a:sym typeface="Arial"/>
            </a:endParaRPr>
          </a:p>
          <a:p>
            <a:pPr indent="-165100" lvl="0" marL="342900" rtl="0" algn="l">
              <a:lnSpc>
                <a:spcPct val="100000"/>
              </a:lnSpc>
              <a:spcBef>
                <a:spcPts val="560"/>
              </a:spcBef>
              <a:spcAft>
                <a:spcPts val="0"/>
              </a:spcAft>
              <a:buClr>
                <a:schemeClr val="dk1"/>
              </a:buClr>
              <a:buSzPts val="2800"/>
              <a:buNone/>
            </a:pPr>
            <a:r>
              <a:t/>
            </a:r>
            <a:endParaRPr/>
          </a:p>
        </p:txBody>
      </p:sp>
      <p:sp>
        <p:nvSpPr>
          <p:cNvPr id="332" name="Google Shape;332;p24"/>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TYPES OF SCAMS</a:t>
            </a:r>
            <a:endParaRPr/>
          </a:p>
        </p:txBody>
      </p:sp>
      <p:pic>
        <p:nvPicPr>
          <p:cNvPr id="333" name="Google Shape;333;p24"/>
          <p:cNvPicPr preferRelativeResize="0"/>
          <p:nvPr/>
        </p:nvPicPr>
        <p:blipFill rotWithShape="1">
          <a:blip r:embed="rId3">
            <a:alphaModFix/>
          </a:blip>
          <a:srcRect b="0" l="0" r="0" t="0"/>
          <a:stretch/>
        </p:blipFill>
        <p:spPr>
          <a:xfrm>
            <a:off x="7218961" y="3864107"/>
            <a:ext cx="2666805" cy="2135527"/>
          </a:xfrm>
          <a:prstGeom prst="rect">
            <a:avLst/>
          </a:prstGeom>
          <a:noFill/>
          <a:ln>
            <a:noFill/>
          </a:ln>
        </p:spPr>
      </p:pic>
      <p:pic>
        <p:nvPicPr>
          <p:cNvPr descr="An abstract circuit line pattern" id="334" name="Google Shape;334;p24"/>
          <p:cNvPicPr preferRelativeResize="0"/>
          <p:nvPr/>
        </p:nvPicPr>
        <p:blipFill rotWithShape="1">
          <a:blip r:embed="rId4">
            <a:alphaModFix amt="14000"/>
          </a:blip>
          <a:srcRect b="0" l="0" r="0" t="0"/>
          <a:stretch/>
        </p:blipFill>
        <p:spPr>
          <a:xfrm>
            <a:off x="775658" y="35524"/>
            <a:ext cx="10773340" cy="67848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An abstract circuit line pattern" id="340" name="Google Shape;340;p25"/>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341" name="Google Shape;341;p25"/>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None/>
            </a:pPr>
            <a:r>
              <a:rPr b="1" lang="en-US" sz="3600">
                <a:latin typeface="Arial"/>
                <a:ea typeface="Arial"/>
                <a:cs typeface="Arial"/>
                <a:sym typeface="Arial"/>
              </a:rPr>
              <a:t>Charity Scam</a:t>
            </a:r>
            <a:endParaRPr/>
          </a:p>
          <a:p>
            <a:pPr indent="0" lvl="0" marL="0" rtl="0" algn="l">
              <a:lnSpc>
                <a:spcPct val="100000"/>
              </a:lnSpc>
              <a:spcBef>
                <a:spcPts val="640"/>
              </a:spcBef>
              <a:spcAft>
                <a:spcPts val="0"/>
              </a:spcAft>
              <a:buClr>
                <a:schemeClr val="dk1"/>
              </a:buClr>
              <a:buSzPts val="3200"/>
              <a:buNone/>
            </a:pPr>
            <a:r>
              <a:rPr lang="en-US" sz="3200">
                <a:latin typeface="Arial"/>
                <a:ea typeface="Arial"/>
                <a:cs typeface="Arial"/>
                <a:sym typeface="Arial"/>
              </a:rPr>
              <a:t>Scammers take advantage of kind-hearted people and swindle them into “donating” to some fraudulent organization.</a:t>
            </a:r>
            <a:endParaRPr/>
          </a:p>
          <a:p>
            <a:pPr indent="-342900" lvl="0" marL="342900" rtl="0" algn="l">
              <a:lnSpc>
                <a:spcPct val="100000"/>
              </a:lnSpc>
              <a:spcBef>
                <a:spcPts val="1760"/>
              </a:spcBef>
              <a:spcAft>
                <a:spcPts val="0"/>
              </a:spcAft>
              <a:buClr>
                <a:schemeClr val="dk1"/>
              </a:buClr>
              <a:buSzPts val="2800"/>
              <a:buChar char="•"/>
            </a:pPr>
            <a:r>
              <a:rPr lang="en-US" sz="2800">
                <a:latin typeface="Arial"/>
                <a:ea typeface="Arial"/>
                <a:cs typeface="Arial"/>
                <a:sym typeface="Arial"/>
              </a:rPr>
              <a:t>Usually from ‘new’ or unknown charities</a:t>
            </a:r>
            <a:endParaRPr/>
          </a:p>
          <a:p>
            <a:pPr indent="-342900" lvl="0" marL="342900" rtl="0" algn="l">
              <a:lnSpc>
                <a:spcPct val="100000"/>
              </a:lnSpc>
              <a:spcBef>
                <a:spcPts val="560"/>
              </a:spcBef>
              <a:spcAft>
                <a:spcPts val="0"/>
              </a:spcAft>
              <a:buClr>
                <a:schemeClr val="dk1"/>
              </a:buClr>
              <a:buSzPts val="2800"/>
              <a:buChar char="•"/>
            </a:pPr>
            <a:r>
              <a:rPr lang="en-US" sz="2800">
                <a:latin typeface="Arial"/>
                <a:ea typeface="Arial"/>
                <a:cs typeface="Arial"/>
                <a:sym typeface="Arial"/>
              </a:rPr>
              <a:t>Do not donate to charities you have </a:t>
            </a:r>
            <a:br>
              <a:rPr lang="en-US" sz="2800">
                <a:latin typeface="Arial"/>
                <a:ea typeface="Arial"/>
                <a:cs typeface="Arial"/>
                <a:sym typeface="Arial"/>
              </a:rPr>
            </a:br>
            <a:r>
              <a:rPr lang="en-US" sz="2800">
                <a:latin typeface="Arial"/>
                <a:ea typeface="Arial"/>
                <a:cs typeface="Arial"/>
                <a:sym typeface="Arial"/>
              </a:rPr>
              <a:t>not heard of</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342" name="Google Shape;342;p25"/>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TYPES OF SCAMS</a:t>
            </a:r>
            <a:endParaRPr/>
          </a:p>
        </p:txBody>
      </p:sp>
      <p:pic>
        <p:nvPicPr>
          <p:cNvPr descr="Image result for charity scam" id="343" name="Google Shape;343;p25"/>
          <p:cNvPicPr preferRelativeResize="0"/>
          <p:nvPr/>
        </p:nvPicPr>
        <p:blipFill rotWithShape="1">
          <a:blip r:embed="rId4">
            <a:alphaModFix/>
          </a:blip>
          <a:srcRect b="0" l="0" r="0" t="0"/>
          <a:stretch/>
        </p:blipFill>
        <p:spPr>
          <a:xfrm>
            <a:off x="7831531" y="3394982"/>
            <a:ext cx="3438294" cy="229076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An abstract circuit line pattern" id="349" name="Google Shape;349;p26"/>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350" name="Google Shape;350;p26"/>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sz="2800">
                <a:latin typeface="Arial"/>
                <a:ea typeface="Arial"/>
                <a:cs typeface="Arial"/>
                <a:sym typeface="Arial"/>
              </a:rPr>
              <a:t>Identity thieves defraud people and the government by assuming the identities of unsuspecting victims and using that to commit a wide range of illegal activities. </a:t>
            </a:r>
            <a:endParaRPr b="1">
              <a:latin typeface="Arial"/>
              <a:ea typeface="Arial"/>
              <a:cs typeface="Arial"/>
              <a:sym typeface="Arial"/>
            </a:endParaRPr>
          </a:p>
          <a:p>
            <a:pPr indent="0" lvl="0" marL="0" rtl="0" algn="l">
              <a:lnSpc>
                <a:spcPct val="100000"/>
              </a:lnSpc>
              <a:spcBef>
                <a:spcPts val="1760"/>
              </a:spcBef>
              <a:spcAft>
                <a:spcPts val="0"/>
              </a:spcAft>
              <a:buClr>
                <a:schemeClr val="dk1"/>
              </a:buClr>
              <a:buSzPts val="2800"/>
              <a:buNone/>
            </a:pPr>
            <a:r>
              <a:rPr b="1" lang="en-US" sz="2800">
                <a:latin typeface="Arial"/>
                <a:ea typeface="Arial"/>
                <a:cs typeface="Arial"/>
                <a:sym typeface="Arial"/>
              </a:rPr>
              <a:t>What to do in case of identity theft:</a:t>
            </a:r>
            <a:endParaRPr/>
          </a:p>
          <a:p>
            <a:pPr indent="-285750" lvl="0" marL="285750" rtl="0" algn="l">
              <a:lnSpc>
                <a:spcPct val="100000"/>
              </a:lnSpc>
              <a:spcBef>
                <a:spcPts val="1760"/>
              </a:spcBef>
              <a:spcAft>
                <a:spcPts val="0"/>
              </a:spcAft>
              <a:buClr>
                <a:schemeClr val="dk1"/>
              </a:buClr>
              <a:buSzPts val="2800"/>
              <a:buFont typeface="Arial"/>
              <a:buChar char="•"/>
            </a:pPr>
            <a:r>
              <a:rPr lang="en-US" sz="2800">
                <a:latin typeface="Arial"/>
                <a:ea typeface="Arial"/>
                <a:cs typeface="Arial"/>
                <a:sym typeface="Arial"/>
              </a:rPr>
              <a:t>Contact the organization where the theft </a:t>
            </a:r>
            <a:br>
              <a:rPr lang="en-US" sz="2800">
                <a:latin typeface="Arial"/>
                <a:ea typeface="Arial"/>
                <a:cs typeface="Arial"/>
                <a:sym typeface="Arial"/>
              </a:rPr>
            </a:br>
            <a:r>
              <a:rPr lang="en-US" sz="2800">
                <a:latin typeface="Arial"/>
                <a:ea typeface="Arial"/>
                <a:cs typeface="Arial"/>
                <a:sym typeface="Arial"/>
              </a:rPr>
              <a:t>occurred and alert them</a:t>
            </a:r>
            <a:endParaRPr/>
          </a:p>
          <a:p>
            <a:pPr indent="-285750" lvl="0" marL="285750" rtl="0" algn="l">
              <a:lnSpc>
                <a:spcPct val="100000"/>
              </a:lnSpc>
              <a:spcBef>
                <a:spcPts val="1760"/>
              </a:spcBef>
              <a:spcAft>
                <a:spcPts val="0"/>
              </a:spcAft>
              <a:buClr>
                <a:schemeClr val="dk1"/>
              </a:buClr>
              <a:buSzPts val="2800"/>
              <a:buFont typeface="Arial"/>
              <a:buChar char="•"/>
            </a:pPr>
            <a:r>
              <a:rPr lang="en-US" sz="2800">
                <a:latin typeface="Arial"/>
                <a:ea typeface="Arial"/>
                <a:cs typeface="Arial"/>
                <a:sym typeface="Arial"/>
              </a:rPr>
              <a:t>Contact a Credit Reporting Agency and ask </a:t>
            </a:r>
            <a:br>
              <a:rPr lang="en-US" sz="2800">
                <a:latin typeface="Arial"/>
                <a:ea typeface="Arial"/>
                <a:cs typeface="Arial"/>
                <a:sym typeface="Arial"/>
              </a:rPr>
            </a:br>
            <a:r>
              <a:rPr lang="en-US" sz="2800">
                <a:latin typeface="Arial"/>
                <a:ea typeface="Arial"/>
                <a:cs typeface="Arial"/>
                <a:sym typeface="Arial"/>
              </a:rPr>
              <a:t>them to place a fraud alert for your credit report</a:t>
            </a:r>
            <a:endParaRPr/>
          </a:p>
          <a:p>
            <a:pPr indent="-285750" lvl="0" marL="285750" rtl="0" algn="l">
              <a:lnSpc>
                <a:spcPct val="100000"/>
              </a:lnSpc>
              <a:spcBef>
                <a:spcPts val="1760"/>
              </a:spcBef>
              <a:spcAft>
                <a:spcPts val="0"/>
              </a:spcAft>
              <a:buClr>
                <a:schemeClr val="dk1"/>
              </a:buClr>
              <a:buSzPts val="2800"/>
              <a:buFont typeface="Arial"/>
              <a:buChar char="•"/>
            </a:pPr>
            <a:r>
              <a:rPr lang="en-US" sz="2800">
                <a:latin typeface="Arial"/>
                <a:ea typeface="Arial"/>
                <a:cs typeface="Arial"/>
                <a:sym typeface="Arial"/>
              </a:rPr>
              <a:t>Report identity theft to the FTC (</a:t>
            </a:r>
            <a:r>
              <a:rPr lang="en-US" sz="2800" u="sng">
                <a:solidFill>
                  <a:schemeClr val="hlink"/>
                </a:solidFill>
                <a:latin typeface="Arial"/>
                <a:ea typeface="Arial"/>
                <a:cs typeface="Arial"/>
                <a:sym typeface="Arial"/>
                <a:hlinkClick r:id="rId4"/>
              </a:rPr>
              <a:t>www.IdentityTheft.gov</a:t>
            </a:r>
            <a:r>
              <a:rPr lang="en-US" sz="2800">
                <a:latin typeface="Arial"/>
                <a:ea typeface="Arial"/>
                <a:cs typeface="Arial"/>
                <a:sym typeface="Arial"/>
              </a:rPr>
              <a:t>)</a:t>
            </a:r>
            <a:endParaRPr/>
          </a:p>
          <a:p>
            <a:pPr indent="-107950" lvl="0" marL="285750" rtl="0" algn="l">
              <a:lnSpc>
                <a:spcPct val="100000"/>
              </a:lnSpc>
              <a:spcBef>
                <a:spcPts val="1760"/>
              </a:spcBef>
              <a:spcAft>
                <a:spcPts val="0"/>
              </a:spcAft>
              <a:buClr>
                <a:schemeClr val="dk1"/>
              </a:buClr>
              <a:buSzPts val="2800"/>
              <a:buFont typeface="Arial"/>
              <a:buNone/>
            </a:pPr>
            <a:r>
              <a:t/>
            </a:r>
            <a:endParaRPr sz="2800">
              <a:latin typeface="Arial"/>
              <a:ea typeface="Arial"/>
              <a:cs typeface="Arial"/>
              <a:sym typeface="Arial"/>
            </a:endParaRPr>
          </a:p>
          <a:p>
            <a:pPr indent="-165100" lvl="0" marL="342900" rtl="0" algn="l">
              <a:lnSpc>
                <a:spcPct val="100000"/>
              </a:lnSpc>
              <a:spcBef>
                <a:spcPts val="1760"/>
              </a:spcBef>
              <a:spcAft>
                <a:spcPts val="0"/>
              </a:spcAft>
              <a:buClr>
                <a:schemeClr val="dk1"/>
              </a:buClr>
              <a:buSzPts val="2800"/>
              <a:buNone/>
            </a:pPr>
            <a:r>
              <a:t/>
            </a:r>
            <a:endParaRPr/>
          </a:p>
        </p:txBody>
      </p:sp>
      <p:sp>
        <p:nvSpPr>
          <p:cNvPr id="351" name="Google Shape;351;p26"/>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TYPES OF SCAMS</a:t>
            </a:r>
            <a:endParaRPr/>
          </a:p>
        </p:txBody>
      </p:sp>
      <p:grpSp>
        <p:nvGrpSpPr>
          <p:cNvPr id="352" name="Google Shape;352;p26"/>
          <p:cNvGrpSpPr/>
          <p:nvPr/>
        </p:nvGrpSpPr>
        <p:grpSpPr>
          <a:xfrm>
            <a:off x="8700796" y="2662844"/>
            <a:ext cx="2094063" cy="2314980"/>
            <a:chOff x="5068826" y="2188758"/>
            <a:chExt cx="2733451" cy="3021822"/>
          </a:xfrm>
        </p:grpSpPr>
        <p:pic>
          <p:nvPicPr>
            <p:cNvPr id="353" name="Google Shape;353;p26"/>
            <p:cNvPicPr preferRelativeResize="0"/>
            <p:nvPr/>
          </p:nvPicPr>
          <p:blipFill rotWithShape="1">
            <a:blip r:embed="rId5">
              <a:alphaModFix/>
            </a:blip>
            <a:srcRect b="0" l="0" r="0" t="0"/>
            <a:stretch/>
          </p:blipFill>
          <p:spPr>
            <a:xfrm>
              <a:off x="5068826" y="2188758"/>
              <a:ext cx="1970211" cy="3021822"/>
            </a:xfrm>
            <a:prstGeom prst="rect">
              <a:avLst/>
            </a:prstGeom>
            <a:noFill/>
            <a:ln>
              <a:noFill/>
            </a:ln>
          </p:spPr>
        </p:pic>
        <p:pic>
          <p:nvPicPr>
            <p:cNvPr id="354" name="Google Shape;354;p26"/>
            <p:cNvPicPr preferRelativeResize="0"/>
            <p:nvPr/>
          </p:nvPicPr>
          <p:blipFill rotWithShape="1">
            <a:blip r:embed="rId6">
              <a:alphaModFix/>
            </a:blip>
            <a:srcRect b="0" l="0" r="0" t="0"/>
            <a:stretch/>
          </p:blipFill>
          <p:spPr>
            <a:xfrm>
              <a:off x="6918171" y="3116922"/>
              <a:ext cx="884106" cy="590555"/>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descr="Electronic components on a white background" id="360" name="Google Shape;360;p27"/>
          <p:cNvPicPr preferRelativeResize="0"/>
          <p:nvPr/>
        </p:nvPicPr>
        <p:blipFill rotWithShape="1">
          <a:blip r:embed="rId3">
            <a:alphaModFix amt="8000"/>
          </a:blip>
          <a:srcRect b="0" l="0" r="0" t="0"/>
          <a:stretch/>
        </p:blipFill>
        <p:spPr>
          <a:xfrm>
            <a:off x="687976" y="76200"/>
            <a:ext cx="10274458" cy="6858000"/>
          </a:xfrm>
          <a:prstGeom prst="rect">
            <a:avLst/>
          </a:prstGeom>
          <a:noFill/>
          <a:ln>
            <a:noFill/>
          </a:ln>
        </p:spPr>
      </p:pic>
      <p:sp>
        <p:nvSpPr>
          <p:cNvPr id="361" name="Google Shape;361;p27"/>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SOCIAL MEDIA SITES</a:t>
            </a:r>
            <a:endParaRPr/>
          </a:p>
        </p:txBody>
      </p:sp>
      <p:pic>
        <p:nvPicPr>
          <p:cNvPr id="362" name="Google Shape;362;p27"/>
          <p:cNvPicPr preferRelativeResize="0"/>
          <p:nvPr/>
        </p:nvPicPr>
        <p:blipFill rotWithShape="1">
          <a:blip r:embed="rId4">
            <a:alphaModFix/>
          </a:blip>
          <a:srcRect b="0" l="0" r="0" t="0"/>
          <a:stretch/>
        </p:blipFill>
        <p:spPr>
          <a:xfrm>
            <a:off x="2396489" y="1914420"/>
            <a:ext cx="1605492" cy="1605492"/>
          </a:xfrm>
          <a:prstGeom prst="rect">
            <a:avLst/>
          </a:prstGeom>
          <a:noFill/>
          <a:ln>
            <a:noFill/>
          </a:ln>
        </p:spPr>
      </p:pic>
      <p:pic>
        <p:nvPicPr>
          <p:cNvPr id="363" name="Google Shape;363;p27"/>
          <p:cNvPicPr preferRelativeResize="0"/>
          <p:nvPr/>
        </p:nvPicPr>
        <p:blipFill rotWithShape="1">
          <a:blip r:embed="rId5">
            <a:alphaModFix/>
          </a:blip>
          <a:srcRect b="0" l="0" r="0" t="0"/>
          <a:stretch/>
        </p:blipFill>
        <p:spPr>
          <a:xfrm>
            <a:off x="5258027" y="1915160"/>
            <a:ext cx="1605492" cy="1605492"/>
          </a:xfrm>
          <a:prstGeom prst="rect">
            <a:avLst/>
          </a:prstGeom>
          <a:noFill/>
          <a:ln>
            <a:noFill/>
          </a:ln>
        </p:spPr>
      </p:pic>
      <p:pic>
        <p:nvPicPr>
          <p:cNvPr id="364" name="Google Shape;364;p27"/>
          <p:cNvPicPr preferRelativeResize="0"/>
          <p:nvPr/>
        </p:nvPicPr>
        <p:blipFill rotWithShape="1">
          <a:blip r:embed="rId6">
            <a:alphaModFix/>
          </a:blip>
          <a:srcRect b="0" l="0" r="0" t="0"/>
          <a:stretch/>
        </p:blipFill>
        <p:spPr>
          <a:xfrm>
            <a:off x="7985797" y="1959958"/>
            <a:ext cx="1605492" cy="1584822"/>
          </a:xfrm>
          <a:prstGeom prst="rect">
            <a:avLst/>
          </a:prstGeom>
          <a:noFill/>
          <a:ln>
            <a:noFill/>
          </a:ln>
        </p:spPr>
      </p:pic>
      <p:pic>
        <p:nvPicPr>
          <p:cNvPr id="365" name="Google Shape;365;p27"/>
          <p:cNvPicPr preferRelativeResize="0"/>
          <p:nvPr/>
        </p:nvPicPr>
        <p:blipFill rotWithShape="1">
          <a:blip r:embed="rId7">
            <a:alphaModFix/>
          </a:blip>
          <a:srcRect b="0" l="0" r="0" t="0"/>
          <a:stretch/>
        </p:blipFill>
        <p:spPr>
          <a:xfrm>
            <a:off x="2380570" y="3934069"/>
            <a:ext cx="1607233" cy="1604583"/>
          </a:xfrm>
          <a:prstGeom prst="rect">
            <a:avLst/>
          </a:prstGeom>
          <a:noFill/>
          <a:ln>
            <a:noFill/>
          </a:ln>
        </p:spPr>
      </p:pic>
      <p:pic>
        <p:nvPicPr>
          <p:cNvPr id="366" name="Google Shape;366;p27"/>
          <p:cNvPicPr preferRelativeResize="0"/>
          <p:nvPr/>
        </p:nvPicPr>
        <p:blipFill rotWithShape="1">
          <a:blip r:embed="rId8">
            <a:alphaModFix/>
          </a:blip>
          <a:srcRect b="0" l="0" r="0" t="0"/>
          <a:stretch/>
        </p:blipFill>
        <p:spPr>
          <a:xfrm>
            <a:off x="7985798" y="3932743"/>
            <a:ext cx="1607233" cy="1607233"/>
          </a:xfrm>
          <a:prstGeom prst="rect">
            <a:avLst/>
          </a:prstGeom>
          <a:noFill/>
          <a:ln>
            <a:noFill/>
          </a:ln>
        </p:spPr>
      </p:pic>
      <p:pic>
        <p:nvPicPr>
          <p:cNvPr id="367" name="Google Shape;367;p27"/>
          <p:cNvPicPr preferRelativeResize="0"/>
          <p:nvPr/>
        </p:nvPicPr>
        <p:blipFill rotWithShape="1">
          <a:blip r:embed="rId9">
            <a:alphaModFix/>
          </a:blip>
          <a:srcRect b="25768" l="34776" r="34774" t="25769"/>
          <a:stretch/>
        </p:blipFill>
        <p:spPr>
          <a:xfrm>
            <a:off x="5296123" y="3929109"/>
            <a:ext cx="1607232" cy="1598775"/>
          </a:xfrm>
          <a:prstGeom prst="rect">
            <a:avLst/>
          </a:prstGeom>
          <a:noFill/>
          <a:ln>
            <a:noFill/>
          </a:ln>
        </p:spPr>
      </p:pic>
      <p:sp>
        <p:nvSpPr>
          <p:cNvPr id="368" name="Google Shape;368;p27"/>
          <p:cNvSpPr txBox="1"/>
          <p:nvPr/>
        </p:nvSpPr>
        <p:spPr>
          <a:xfrm>
            <a:off x="2362200" y="5677989"/>
            <a:ext cx="753770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	YouTube		Pinterest			LinkedIn</a:t>
            </a:r>
            <a:endParaRPr b="0" i="0" sz="1400" u="none" cap="none" strike="noStrike">
              <a:solidFill>
                <a:srgbClr val="000000"/>
              </a:solidFill>
              <a:latin typeface="Arial"/>
              <a:ea typeface="Arial"/>
              <a:cs typeface="Arial"/>
              <a:sym typeface="Arial"/>
            </a:endParaRPr>
          </a:p>
        </p:txBody>
      </p:sp>
      <p:sp>
        <p:nvSpPr>
          <p:cNvPr id="369" name="Google Shape;369;p27"/>
          <p:cNvSpPr txBox="1"/>
          <p:nvPr/>
        </p:nvSpPr>
        <p:spPr>
          <a:xfrm>
            <a:off x="2396489" y="1314985"/>
            <a:ext cx="7537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Facebook			Twitter				Instagram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descr="Electronic components on a white background" id="375" name="Google Shape;375;p28"/>
          <p:cNvPicPr preferRelativeResize="0"/>
          <p:nvPr/>
        </p:nvPicPr>
        <p:blipFill rotWithShape="1">
          <a:blip r:embed="rId3">
            <a:alphaModFix amt="8000"/>
          </a:blip>
          <a:srcRect b="0" l="0" r="0" t="0"/>
          <a:stretch/>
        </p:blipFill>
        <p:spPr>
          <a:xfrm>
            <a:off x="687976" y="0"/>
            <a:ext cx="10274458" cy="6858000"/>
          </a:xfrm>
          <a:prstGeom prst="rect">
            <a:avLst/>
          </a:prstGeom>
          <a:noFill/>
          <a:ln>
            <a:noFill/>
          </a:ln>
        </p:spPr>
      </p:pic>
      <p:sp>
        <p:nvSpPr>
          <p:cNvPr id="376" name="Google Shape;376;p28"/>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SOCIAL MEDIA SITES</a:t>
            </a:r>
            <a:endParaRPr/>
          </a:p>
        </p:txBody>
      </p:sp>
      <p:sp>
        <p:nvSpPr>
          <p:cNvPr id="377" name="Google Shape;377;p28"/>
          <p:cNvSpPr/>
          <p:nvPr/>
        </p:nvSpPr>
        <p:spPr>
          <a:xfrm>
            <a:off x="2150729" y="1199193"/>
            <a:ext cx="9119095" cy="48320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Gear icon </a:t>
            </a:r>
            <a:r>
              <a:rPr b="0" i="0" lang="en-US" sz="2800" u="none" cap="none" strike="noStrike">
                <a:solidFill>
                  <a:schemeClr val="dk1"/>
                </a:solidFill>
                <a:latin typeface="Arial"/>
                <a:ea typeface="Arial"/>
                <a:cs typeface="Arial"/>
                <a:sym typeface="Arial"/>
              </a:rPr>
              <a:t>= </a:t>
            </a:r>
            <a:r>
              <a:rPr b="0" i="1" lang="en-US" sz="2800" u="none" cap="none" strike="noStrike">
                <a:solidFill>
                  <a:schemeClr val="dk1"/>
                </a:solidFill>
                <a:latin typeface="Arial"/>
                <a:ea typeface="Arial"/>
                <a:cs typeface="Arial"/>
                <a:sym typeface="Arial"/>
              </a:rPr>
              <a:t>Settings</a:t>
            </a:r>
            <a:endParaRPr b="0" i="0" sz="2800" u="none" cap="none" strike="noStrike">
              <a:solidFill>
                <a:schemeClr val="dk1"/>
              </a:solidFill>
              <a:latin typeface="Arial"/>
              <a:ea typeface="Arial"/>
              <a:cs typeface="Arial"/>
              <a:sym typeface="Arial"/>
            </a:endParaRPr>
          </a:p>
          <a:p>
            <a:pPr indent="-231775" lvl="0" marL="231775"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It will allow you to make changes you account settings.</a:t>
            </a:r>
            <a:endParaRPr b="0" i="0" sz="1400" u="none" cap="none" strike="noStrike">
              <a:solidFill>
                <a:srgbClr val="000000"/>
              </a:solidFill>
              <a:latin typeface="Arial"/>
              <a:ea typeface="Arial"/>
              <a:cs typeface="Arial"/>
              <a:sym typeface="Arial"/>
            </a:endParaRPr>
          </a:p>
          <a:p>
            <a:pPr indent="-53975" lvl="0" marL="231775"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53975" lvl="0" marL="231775"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Lock icon  </a:t>
            </a:r>
            <a:r>
              <a:rPr b="0" i="0" lang="en-US" sz="2800" u="none" cap="none" strike="noStrike">
                <a:solidFill>
                  <a:schemeClr val="dk1"/>
                </a:solidFill>
                <a:latin typeface="Arial"/>
                <a:ea typeface="Arial"/>
                <a:cs typeface="Arial"/>
                <a:sym typeface="Arial"/>
              </a:rPr>
              <a:t>= </a:t>
            </a:r>
            <a:r>
              <a:rPr b="0" i="1" lang="en-US" sz="2800" u="none" cap="none" strike="noStrike">
                <a:solidFill>
                  <a:schemeClr val="dk1"/>
                </a:solidFill>
                <a:latin typeface="Arial"/>
                <a:ea typeface="Arial"/>
                <a:cs typeface="Arial"/>
                <a:sym typeface="Arial"/>
              </a:rPr>
              <a:t>Privacy</a:t>
            </a:r>
            <a:r>
              <a:rPr b="0" i="0" lang="en-US" sz="2800" u="none" cap="none" strike="noStrike">
                <a:solidFill>
                  <a:schemeClr val="dk1"/>
                </a:solidFill>
                <a:latin typeface="Arial"/>
                <a:ea typeface="Arial"/>
                <a:cs typeface="Arial"/>
                <a:sym typeface="Arial"/>
              </a:rPr>
              <a:t> settings. </a:t>
            </a:r>
            <a:endParaRPr b="0" i="0" sz="1400" u="none" cap="none" strike="noStrike">
              <a:solidFill>
                <a:srgbClr val="000000"/>
              </a:solidFill>
              <a:latin typeface="Arial"/>
              <a:ea typeface="Arial"/>
              <a:cs typeface="Arial"/>
              <a:sym typeface="Arial"/>
            </a:endParaRPr>
          </a:p>
          <a:p>
            <a:pPr indent="-231775" lvl="0" marL="231775"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When you see a lock, think of safety and security.</a:t>
            </a:r>
            <a:endParaRPr b="0" i="0" sz="1400" u="none" cap="none" strike="noStrike">
              <a:solidFill>
                <a:srgbClr val="000000"/>
              </a:solidFill>
              <a:latin typeface="Arial"/>
              <a:ea typeface="Arial"/>
              <a:cs typeface="Arial"/>
              <a:sym typeface="Arial"/>
            </a:endParaRPr>
          </a:p>
          <a:p>
            <a:pPr indent="-53975" lvl="0" marL="231775"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53975" lvl="0" marL="231775"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Question mark icon </a:t>
            </a:r>
            <a:r>
              <a:rPr b="0" i="0" lang="en-US" sz="2800" u="none" cap="none" strike="noStrike">
                <a:solidFill>
                  <a:schemeClr val="dk1"/>
                </a:solidFill>
                <a:latin typeface="Arial"/>
                <a:ea typeface="Arial"/>
                <a:cs typeface="Arial"/>
                <a:sym typeface="Arial"/>
              </a:rPr>
              <a:t>= </a:t>
            </a:r>
            <a:r>
              <a:rPr b="0" i="1" lang="en-US" sz="2800" u="none" cap="none" strike="noStrike">
                <a:solidFill>
                  <a:schemeClr val="dk1"/>
                </a:solidFill>
                <a:latin typeface="Arial"/>
                <a:ea typeface="Arial"/>
                <a:cs typeface="Arial"/>
                <a:sym typeface="Arial"/>
              </a:rPr>
              <a:t>Help and Support</a:t>
            </a:r>
            <a:endParaRPr b="0" i="0" sz="1400" u="none" cap="none" strike="noStrike">
              <a:solidFill>
                <a:srgbClr val="000000"/>
              </a:solidFill>
              <a:latin typeface="Arial"/>
              <a:ea typeface="Arial"/>
              <a:cs typeface="Arial"/>
              <a:sym typeface="Arial"/>
            </a:endParaRPr>
          </a:p>
          <a:p>
            <a:pPr indent="-231775" lvl="0" marL="231775"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When in doubt, click a “?” to search for the topic you need assistance with.</a:t>
            </a:r>
            <a:endParaRPr b="0" i="0" sz="1400" u="none" cap="none" strike="noStrike">
              <a:solidFill>
                <a:srgbClr val="000000"/>
              </a:solidFill>
              <a:latin typeface="Arial"/>
              <a:ea typeface="Arial"/>
              <a:cs typeface="Arial"/>
              <a:sym typeface="Arial"/>
            </a:endParaRPr>
          </a:p>
        </p:txBody>
      </p:sp>
      <p:pic>
        <p:nvPicPr>
          <p:cNvPr descr="Image result for lock icon" id="378" name="Google Shape;378;p28"/>
          <p:cNvPicPr preferRelativeResize="0"/>
          <p:nvPr/>
        </p:nvPicPr>
        <p:blipFill rotWithShape="1">
          <a:blip r:embed="rId4">
            <a:alphaModFix/>
          </a:blip>
          <a:srcRect b="0" l="0" r="0" t="0"/>
          <a:stretch/>
        </p:blipFill>
        <p:spPr>
          <a:xfrm>
            <a:off x="905910" y="3008747"/>
            <a:ext cx="1093137" cy="1093137"/>
          </a:xfrm>
          <a:prstGeom prst="rect">
            <a:avLst/>
          </a:prstGeom>
          <a:noFill/>
          <a:ln>
            <a:noFill/>
          </a:ln>
        </p:spPr>
      </p:pic>
      <p:pic>
        <p:nvPicPr>
          <p:cNvPr descr="Image result for settings icon" id="379" name="Google Shape;379;p28"/>
          <p:cNvPicPr preferRelativeResize="0"/>
          <p:nvPr/>
        </p:nvPicPr>
        <p:blipFill rotWithShape="1">
          <a:blip r:embed="rId5">
            <a:alphaModFix/>
          </a:blip>
          <a:srcRect b="0" l="0" r="0" t="0"/>
          <a:stretch/>
        </p:blipFill>
        <p:spPr>
          <a:xfrm>
            <a:off x="754225" y="1153059"/>
            <a:ext cx="1396504" cy="1396504"/>
          </a:xfrm>
          <a:prstGeom prst="rect">
            <a:avLst/>
          </a:prstGeom>
          <a:noFill/>
          <a:ln>
            <a:noFill/>
          </a:ln>
        </p:spPr>
      </p:pic>
      <p:pic>
        <p:nvPicPr>
          <p:cNvPr id="380" name="Google Shape;380;p28"/>
          <p:cNvPicPr preferRelativeResize="0"/>
          <p:nvPr/>
        </p:nvPicPr>
        <p:blipFill rotWithShape="1">
          <a:blip r:embed="rId6">
            <a:alphaModFix/>
          </a:blip>
          <a:srcRect b="0" l="0" r="0" t="0"/>
          <a:stretch/>
        </p:blipFill>
        <p:spPr>
          <a:xfrm>
            <a:off x="905910" y="4652507"/>
            <a:ext cx="1063555" cy="10635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5" name="Shape 385"/>
        <p:cNvGrpSpPr/>
        <p:nvPr/>
      </p:nvGrpSpPr>
      <p:grpSpPr>
        <a:xfrm>
          <a:off x="0" y="0"/>
          <a:ext cx="0" cy="0"/>
          <a:chOff x="0" y="0"/>
          <a:chExt cx="0" cy="0"/>
        </a:xfrm>
      </p:grpSpPr>
      <p:pic>
        <p:nvPicPr>
          <p:cNvPr descr="Electronic components on a white background" id="386" name="Google Shape;386;p29"/>
          <p:cNvPicPr preferRelativeResize="0"/>
          <p:nvPr/>
        </p:nvPicPr>
        <p:blipFill rotWithShape="1">
          <a:blip r:embed="rId4">
            <a:alphaModFix amt="8000"/>
          </a:blip>
          <a:srcRect b="0" l="0" r="0" t="0"/>
          <a:stretch/>
        </p:blipFill>
        <p:spPr>
          <a:xfrm>
            <a:off x="1637974" y="70021"/>
            <a:ext cx="10274458" cy="6858000"/>
          </a:xfrm>
          <a:prstGeom prst="rect">
            <a:avLst/>
          </a:prstGeom>
          <a:noFill/>
          <a:ln>
            <a:noFill/>
          </a:ln>
        </p:spPr>
      </p:pic>
      <p:sp>
        <p:nvSpPr>
          <p:cNvPr id="387" name="Google Shape;387;p29"/>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Autofit/>
          </a:bodyPr>
          <a:lstStyle/>
          <a:p>
            <a:pPr indent="0" lvl="2" marL="0" rtl="0" algn="l">
              <a:lnSpc>
                <a:spcPct val="100000"/>
              </a:lnSpc>
              <a:spcBef>
                <a:spcPts val="0"/>
              </a:spcBef>
              <a:spcAft>
                <a:spcPts val="0"/>
              </a:spcAft>
              <a:buClr>
                <a:schemeClr val="dk1"/>
              </a:buClr>
              <a:buSzPts val="2800"/>
              <a:buNone/>
            </a:pPr>
            <a:r>
              <a:rPr b="1" lang="en-US" sz="2800">
                <a:latin typeface="Arial"/>
                <a:ea typeface="Arial"/>
                <a:cs typeface="Arial"/>
                <a:sym typeface="Arial"/>
              </a:rPr>
              <a:t>Social Media Tips:</a:t>
            </a:r>
            <a:endParaRPr/>
          </a:p>
          <a:p>
            <a:pPr indent="0" lvl="2" marL="0" rtl="0" algn="l">
              <a:lnSpc>
                <a:spcPct val="100000"/>
              </a:lnSpc>
              <a:spcBef>
                <a:spcPts val="400"/>
              </a:spcBef>
              <a:spcAft>
                <a:spcPts val="0"/>
              </a:spcAft>
              <a:buClr>
                <a:schemeClr val="dk1"/>
              </a:buClr>
              <a:buSzPts val="1200"/>
              <a:buNone/>
            </a:pPr>
            <a:r>
              <a:t/>
            </a:r>
            <a:endParaRPr b="1" sz="1200">
              <a:latin typeface="Arial"/>
              <a:ea typeface="Arial"/>
              <a:cs typeface="Arial"/>
              <a:sym typeface="Arial"/>
            </a:endParaRPr>
          </a:p>
          <a:p>
            <a:pPr indent="-231775" lvl="0" marL="231775" rtl="0" algn="l">
              <a:lnSpc>
                <a:spcPct val="100000"/>
              </a:lnSpc>
              <a:spcBef>
                <a:spcPts val="400"/>
              </a:spcBef>
              <a:spcAft>
                <a:spcPts val="0"/>
              </a:spcAft>
              <a:buClr>
                <a:schemeClr val="dk1"/>
              </a:buClr>
              <a:buSzPts val="2800"/>
              <a:buFont typeface="Arial"/>
              <a:buChar char="•"/>
            </a:pPr>
            <a:r>
              <a:rPr lang="en-US">
                <a:latin typeface="Arial"/>
                <a:ea typeface="Arial"/>
                <a:cs typeface="Arial"/>
                <a:sym typeface="Arial"/>
              </a:rPr>
              <a:t>Do not post your location</a:t>
            </a:r>
            <a:endParaRPr/>
          </a:p>
          <a:p>
            <a:pPr indent="-231775" lvl="0" marL="231775" rtl="0" algn="l">
              <a:lnSpc>
                <a:spcPct val="100000"/>
              </a:lnSpc>
              <a:spcBef>
                <a:spcPts val="400"/>
              </a:spcBef>
              <a:spcAft>
                <a:spcPts val="0"/>
              </a:spcAft>
              <a:buClr>
                <a:schemeClr val="dk1"/>
              </a:buClr>
              <a:buSzPts val="2800"/>
              <a:buFont typeface="Arial"/>
              <a:buChar char="•"/>
            </a:pPr>
            <a:r>
              <a:rPr lang="en-US">
                <a:latin typeface="Arial"/>
                <a:ea typeface="Arial"/>
                <a:cs typeface="Arial"/>
                <a:sym typeface="Arial"/>
              </a:rPr>
              <a:t>Be careful with apps </a:t>
            </a:r>
            <a:endParaRPr/>
          </a:p>
          <a:p>
            <a:pPr indent="-231775" lvl="0" marL="231775" rtl="0" algn="l">
              <a:lnSpc>
                <a:spcPct val="100000"/>
              </a:lnSpc>
              <a:spcBef>
                <a:spcPts val="400"/>
              </a:spcBef>
              <a:spcAft>
                <a:spcPts val="0"/>
              </a:spcAft>
              <a:buClr>
                <a:schemeClr val="dk1"/>
              </a:buClr>
              <a:buSzPts val="2800"/>
              <a:buFont typeface="Arial"/>
              <a:buChar char="•"/>
            </a:pPr>
            <a:r>
              <a:rPr lang="en-US">
                <a:latin typeface="Arial"/>
                <a:ea typeface="Arial"/>
                <a:cs typeface="Arial"/>
                <a:sym typeface="Arial"/>
              </a:rPr>
              <a:t>Do not over-share</a:t>
            </a:r>
            <a:endParaRPr/>
          </a:p>
          <a:p>
            <a:pPr indent="-231775" lvl="0" marL="231775" rtl="0" algn="l">
              <a:lnSpc>
                <a:spcPct val="100000"/>
              </a:lnSpc>
              <a:spcBef>
                <a:spcPts val="400"/>
              </a:spcBef>
              <a:spcAft>
                <a:spcPts val="0"/>
              </a:spcAft>
              <a:buClr>
                <a:schemeClr val="dk1"/>
              </a:buClr>
              <a:buSzPts val="2800"/>
              <a:buFont typeface="Arial"/>
              <a:buChar char="•"/>
            </a:pPr>
            <a:r>
              <a:rPr lang="en-US">
                <a:latin typeface="Arial"/>
                <a:ea typeface="Arial"/>
                <a:cs typeface="Arial"/>
                <a:sym typeface="Arial"/>
              </a:rPr>
              <a:t>Customize security settings</a:t>
            </a:r>
            <a:endParaRPr/>
          </a:p>
          <a:p>
            <a:pPr indent="-231775" lvl="0" marL="231775" rtl="0" algn="l">
              <a:lnSpc>
                <a:spcPct val="100000"/>
              </a:lnSpc>
              <a:spcBef>
                <a:spcPts val="400"/>
              </a:spcBef>
              <a:spcAft>
                <a:spcPts val="0"/>
              </a:spcAft>
              <a:buClr>
                <a:schemeClr val="dk1"/>
              </a:buClr>
              <a:buSzPts val="2800"/>
              <a:buFont typeface="Arial"/>
              <a:buChar char="•"/>
            </a:pPr>
            <a:r>
              <a:rPr lang="en-US">
                <a:latin typeface="Arial"/>
                <a:ea typeface="Arial"/>
                <a:cs typeface="Arial"/>
                <a:sym typeface="Arial"/>
              </a:rPr>
              <a:t>Avoid using social media on public Wi-Fi</a:t>
            </a:r>
            <a:endParaRPr/>
          </a:p>
          <a:p>
            <a:pPr indent="-231775" lvl="0" marL="231775" rtl="0" algn="l">
              <a:lnSpc>
                <a:spcPct val="100000"/>
              </a:lnSpc>
              <a:spcBef>
                <a:spcPts val="400"/>
              </a:spcBef>
              <a:spcAft>
                <a:spcPts val="0"/>
              </a:spcAft>
              <a:buClr>
                <a:schemeClr val="dk1"/>
              </a:buClr>
              <a:buSzPts val="2800"/>
              <a:buFont typeface="Arial"/>
              <a:buChar char="•"/>
            </a:pPr>
            <a:r>
              <a:rPr lang="en-US">
                <a:latin typeface="Arial"/>
                <a:ea typeface="Arial"/>
                <a:cs typeface="Arial"/>
                <a:sym typeface="Arial"/>
              </a:rPr>
              <a:t>Be careful about who can access your contacts</a:t>
            </a:r>
            <a:endParaRPr/>
          </a:p>
          <a:p>
            <a:pPr indent="-231775" lvl="0" marL="231775" rtl="0" algn="l">
              <a:lnSpc>
                <a:spcPct val="100000"/>
              </a:lnSpc>
              <a:spcBef>
                <a:spcPts val="400"/>
              </a:spcBef>
              <a:spcAft>
                <a:spcPts val="0"/>
              </a:spcAft>
              <a:buClr>
                <a:schemeClr val="dk1"/>
              </a:buClr>
              <a:buSzPts val="2800"/>
              <a:buFont typeface="Arial"/>
              <a:buChar char="•"/>
            </a:pPr>
            <a:r>
              <a:rPr lang="en-US">
                <a:latin typeface="Arial"/>
                <a:ea typeface="Arial"/>
                <a:cs typeface="Arial"/>
                <a:sym typeface="Arial"/>
              </a:rPr>
              <a:t>Delete accounts you no longer use</a:t>
            </a:r>
            <a:endParaRPr/>
          </a:p>
          <a:p>
            <a:pPr indent="-231775" lvl="0" marL="231775" rtl="0" algn="l">
              <a:lnSpc>
                <a:spcPct val="100000"/>
              </a:lnSpc>
              <a:spcBef>
                <a:spcPts val="400"/>
              </a:spcBef>
              <a:spcAft>
                <a:spcPts val="0"/>
              </a:spcAft>
              <a:buClr>
                <a:schemeClr val="dk1"/>
              </a:buClr>
              <a:buSzPts val="2800"/>
              <a:buFont typeface="Arial"/>
              <a:buChar char="•"/>
            </a:pPr>
            <a:r>
              <a:rPr lang="en-US">
                <a:latin typeface="Arial"/>
                <a:ea typeface="Arial"/>
                <a:cs typeface="Arial"/>
                <a:sym typeface="Arial"/>
              </a:rPr>
              <a:t>Double check suspicious messages from your contacts</a:t>
            </a:r>
            <a:endParaRPr/>
          </a:p>
        </p:txBody>
      </p:sp>
      <p:sp>
        <p:nvSpPr>
          <p:cNvPr id="388" name="Google Shape;388;p29"/>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SOCIAL MEDIA SITES</a:t>
            </a:r>
            <a:endParaRPr/>
          </a:p>
        </p:txBody>
      </p:sp>
      <p:sp>
        <p:nvSpPr>
          <p:cNvPr id="389" name="Google Shape;389;p29"/>
          <p:cNvSpPr/>
          <p:nvPr/>
        </p:nvSpPr>
        <p:spPr>
          <a:xfrm>
            <a:off x="1524000" y="-138499"/>
            <a:ext cx="227948"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390" name="Google Shape;390;p29"/>
          <p:cNvSpPr/>
          <p:nvPr/>
        </p:nvSpPr>
        <p:spPr>
          <a:xfrm>
            <a:off x="1524001" y="336292"/>
            <a:ext cx="205505" cy="18466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id="391" name="Google Shape;391;p29"/>
          <p:cNvPicPr preferRelativeResize="0"/>
          <p:nvPr/>
        </p:nvPicPr>
        <p:blipFill rotWithShape="1">
          <a:blip r:embed="rId5">
            <a:alphaModFix/>
          </a:blip>
          <a:srcRect b="0" l="0" r="0" t="0"/>
          <a:stretch/>
        </p:blipFill>
        <p:spPr>
          <a:xfrm>
            <a:off x="6385472" y="1292383"/>
            <a:ext cx="3723241" cy="2753201"/>
          </a:xfrm>
          <a:prstGeom prst="roundRect">
            <a:avLst>
              <a:gd fmla="val 16667" name="adj"/>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bstract white technology background" id="111" name="Google Shape;111;p3"/>
          <p:cNvPicPr preferRelativeResize="0"/>
          <p:nvPr/>
        </p:nvPicPr>
        <p:blipFill rotWithShape="1">
          <a:blip r:embed="rId3">
            <a:alphaModFix amt="20000"/>
          </a:blip>
          <a:srcRect b="0" l="0" r="0" t="0"/>
          <a:stretch/>
        </p:blipFill>
        <p:spPr>
          <a:xfrm>
            <a:off x="268918" y="-987197"/>
            <a:ext cx="11749414" cy="6638795"/>
          </a:xfrm>
          <a:prstGeom prst="rect">
            <a:avLst/>
          </a:prstGeom>
          <a:noFill/>
          <a:ln>
            <a:noFill/>
          </a:ln>
        </p:spPr>
      </p:pic>
      <p:sp>
        <p:nvSpPr>
          <p:cNvPr id="112" name="Google Shape;112;p3"/>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WHAT IS CYBERSECURITY?</a:t>
            </a:r>
            <a:endParaRPr/>
          </a:p>
        </p:txBody>
      </p:sp>
      <p:sp>
        <p:nvSpPr>
          <p:cNvPr id="113" name="Google Shape;113;p3"/>
          <p:cNvSpPr/>
          <p:nvPr/>
        </p:nvSpPr>
        <p:spPr>
          <a:xfrm>
            <a:off x="7593286" y="1291028"/>
            <a:ext cx="4598714"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1" lang="en-US" sz="4000" u="none" cap="none" strike="noStrike">
                <a:solidFill>
                  <a:schemeClr val="dk1"/>
                </a:solidFill>
                <a:latin typeface="Arial"/>
                <a:ea typeface="Arial"/>
                <a:cs typeface="Arial"/>
                <a:sym typeface="Arial"/>
              </a:rPr>
              <a:t>Why is it important for us to learn about cybersecurity? </a:t>
            </a:r>
            <a:endParaRPr b="0" i="0" sz="1400" u="none" cap="none" strike="noStrike">
              <a:solidFill>
                <a:srgbClr val="000000"/>
              </a:solidFill>
              <a:latin typeface="Arial"/>
              <a:ea typeface="Arial"/>
              <a:cs typeface="Arial"/>
              <a:sym typeface="Arial"/>
            </a:endParaRPr>
          </a:p>
        </p:txBody>
      </p:sp>
      <p:pic>
        <p:nvPicPr>
          <p:cNvPr id="114" name="Google Shape;114;p3"/>
          <p:cNvPicPr preferRelativeResize="0"/>
          <p:nvPr/>
        </p:nvPicPr>
        <p:blipFill rotWithShape="1">
          <a:blip r:embed="rId4">
            <a:alphaModFix/>
          </a:blip>
          <a:srcRect b="0" l="0" r="0" t="0"/>
          <a:stretch/>
        </p:blipFill>
        <p:spPr>
          <a:xfrm>
            <a:off x="254695" y="1081325"/>
            <a:ext cx="7338591" cy="55146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0"/>
                                  </p:stCondLst>
                                  <p:childTnLst>
                                    <p:animEffect filter="fade" transition="out">
                                      <p:cBhvr>
                                        <p:cTn dur="500"/>
                                        <p:tgtEl>
                                          <p:spTgt spid="113"/>
                                        </p:tgtEl>
                                      </p:cBhvr>
                                    </p:animEffect>
                                    <p:set>
                                      <p:cBhvr>
                                        <p:cTn dur="1" fill="hold">
                                          <p:stCondLst>
                                            <p:cond delay="500"/>
                                          </p:stCondLst>
                                        </p:cTn>
                                        <p:tgtEl>
                                          <p:spTgt spid="1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An abstract circuit line pattern" id="397" name="Google Shape;397;p30"/>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398" name="Google Shape;398;p30"/>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Arial"/>
                <a:ea typeface="Arial"/>
                <a:cs typeface="Arial"/>
                <a:sym typeface="Arial"/>
              </a:rPr>
              <a:t>You receive the following email. How can you verify its legitimacy?</a:t>
            </a:r>
            <a:endParaRPr/>
          </a:p>
        </p:txBody>
      </p:sp>
      <p:sp>
        <p:nvSpPr>
          <p:cNvPr id="399" name="Google Shape;399;p30"/>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Lets Practice- Activity 1</a:t>
            </a:r>
            <a:endParaRPr/>
          </a:p>
        </p:txBody>
      </p:sp>
      <p:grpSp>
        <p:nvGrpSpPr>
          <p:cNvPr id="400" name="Google Shape;400;p30"/>
          <p:cNvGrpSpPr/>
          <p:nvPr/>
        </p:nvGrpSpPr>
        <p:grpSpPr>
          <a:xfrm>
            <a:off x="1939635" y="1741226"/>
            <a:ext cx="8312728" cy="4708981"/>
            <a:chOff x="1939635" y="1741226"/>
            <a:chExt cx="8312728" cy="4708981"/>
          </a:xfrm>
        </p:grpSpPr>
        <p:sp>
          <p:nvSpPr>
            <p:cNvPr id="401" name="Google Shape;401;p30"/>
            <p:cNvSpPr txBox="1"/>
            <p:nvPr/>
          </p:nvSpPr>
          <p:spPr>
            <a:xfrm>
              <a:off x="1939635" y="1741226"/>
              <a:ext cx="8312728" cy="4708981"/>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 am Kathy Smith and I work for the Foundation for Helping Veterans. The Foundation for Helping Veterans is a non-profit organization, and our Mission is to help those veterans who put their life at risk for this country and, as a result, are suffering from serious medical conditions.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Would you consider joining us to help make these veterans life better? This is an urgent call for help. If you really care, donate now! Your donation can make a significant difference in the life of a veteran hero. Just click on the PayPal link and it will redirect you to the payment page.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Sincerely,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Miss Kathy Smith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FOUNDATION OF HELPING VETERANS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Email: Rockysal.man@gmail.com</a:t>
              </a:r>
              <a:endParaRPr b="0" i="0" sz="1400" u="none" cap="none" strike="noStrike">
                <a:solidFill>
                  <a:srgbClr val="000000"/>
                </a:solidFill>
                <a:latin typeface="Arial"/>
                <a:ea typeface="Arial"/>
                <a:cs typeface="Arial"/>
                <a:sym typeface="Arial"/>
              </a:endParaRPr>
            </a:p>
          </p:txBody>
        </p:sp>
        <p:pic>
          <p:nvPicPr>
            <p:cNvPr descr="A screenshot of a cell phone&#10;&#10;Description automatically generated" id="402" name="Google Shape;402;p30"/>
            <p:cNvPicPr preferRelativeResize="0"/>
            <p:nvPr/>
          </p:nvPicPr>
          <p:blipFill rotWithShape="1">
            <a:blip r:embed="rId4">
              <a:alphaModFix/>
            </a:blip>
            <a:srcRect b="63256" l="0" r="0" t="5741"/>
            <a:stretch/>
          </p:blipFill>
          <p:spPr>
            <a:xfrm>
              <a:off x="4262705" y="4620814"/>
              <a:ext cx="3666591" cy="655489"/>
            </a:xfrm>
            <a:prstGeom prst="rect">
              <a:avLst/>
            </a:prstGeom>
            <a:noFill/>
            <a:ln>
              <a:noFill/>
            </a:ln>
            <a:effectLst>
              <a:outerShdw blurRad="292100" rotWithShape="0" algn="tl" dir="2700000" dist="139700">
                <a:srgbClr val="333333">
                  <a:alpha val="64313"/>
                </a:srgbClr>
              </a:outerShdw>
            </a:effectLst>
          </p:spPr>
        </p:pic>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An abstract circuit line pattern" id="408" name="Google Shape;408;p31"/>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409" name="Google Shape;409;p31"/>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800"/>
              <a:buNone/>
            </a:pPr>
            <a:r>
              <a:rPr b="1" lang="en-US">
                <a:latin typeface="Arial"/>
                <a:ea typeface="Arial"/>
                <a:cs typeface="Arial"/>
                <a:sym typeface="Arial"/>
              </a:rPr>
              <a:t>Veteran-related charity scams are everywhere, and people need to be very careful before they donate:</a:t>
            </a:r>
            <a:endParaRPr/>
          </a:p>
          <a:p>
            <a:pPr indent="-342900" lvl="0" marL="342900" rtl="0" algn="l">
              <a:lnSpc>
                <a:spcPct val="110000"/>
              </a:lnSpc>
              <a:spcBef>
                <a:spcPts val="480"/>
              </a:spcBef>
              <a:spcAft>
                <a:spcPts val="0"/>
              </a:spcAft>
              <a:buClr>
                <a:schemeClr val="dk1"/>
              </a:buClr>
              <a:buSzPts val="2400"/>
              <a:buChar char="•"/>
            </a:pPr>
            <a:r>
              <a:rPr lang="en-US" sz="2400">
                <a:latin typeface="Arial"/>
                <a:ea typeface="Arial"/>
                <a:cs typeface="Arial"/>
                <a:sym typeface="Arial"/>
              </a:rPr>
              <a:t>Do your research. Search the charity online to verify if it’s a known scam. </a:t>
            </a:r>
            <a:endParaRPr/>
          </a:p>
          <a:p>
            <a:pPr indent="-342900" lvl="0" marL="342900" rtl="0" algn="l">
              <a:lnSpc>
                <a:spcPct val="110000"/>
              </a:lnSpc>
              <a:spcBef>
                <a:spcPts val="480"/>
              </a:spcBef>
              <a:spcAft>
                <a:spcPts val="0"/>
              </a:spcAft>
              <a:buClr>
                <a:schemeClr val="dk1"/>
              </a:buClr>
              <a:buSzPts val="2400"/>
              <a:buChar char="•"/>
            </a:pPr>
            <a:r>
              <a:rPr lang="en-US" sz="2400">
                <a:latin typeface="Arial"/>
                <a:ea typeface="Arial"/>
                <a:cs typeface="Arial"/>
                <a:sym typeface="Arial"/>
              </a:rPr>
              <a:t>Use the IRS’s Tax-Exempt Organization </a:t>
            </a:r>
            <a:r>
              <a:rPr lang="en-US" sz="2400" u="sng">
                <a:solidFill>
                  <a:schemeClr val="hlink"/>
                </a:solidFill>
                <a:latin typeface="Arial"/>
                <a:ea typeface="Arial"/>
                <a:cs typeface="Arial"/>
                <a:sym typeface="Arial"/>
                <a:hlinkClick r:id="rId4"/>
              </a:rPr>
              <a:t>database</a:t>
            </a:r>
            <a:r>
              <a:rPr lang="en-US" sz="2400">
                <a:latin typeface="Arial"/>
                <a:ea typeface="Arial"/>
                <a:cs typeface="Arial"/>
                <a:sym typeface="Arial"/>
              </a:rPr>
              <a:t> to check your donation is tax-deductible. </a:t>
            </a:r>
            <a:endParaRPr/>
          </a:p>
          <a:p>
            <a:pPr indent="-342900" lvl="0" marL="342900" rtl="0" algn="l">
              <a:lnSpc>
                <a:spcPct val="110000"/>
              </a:lnSpc>
              <a:spcBef>
                <a:spcPts val="480"/>
              </a:spcBef>
              <a:spcAft>
                <a:spcPts val="0"/>
              </a:spcAft>
              <a:buClr>
                <a:schemeClr val="dk1"/>
              </a:buClr>
              <a:buSzPts val="2400"/>
              <a:buChar char="•"/>
            </a:pPr>
            <a:r>
              <a:rPr lang="en-US" sz="2400">
                <a:latin typeface="Arial"/>
                <a:ea typeface="Arial"/>
                <a:cs typeface="Arial"/>
                <a:sym typeface="Arial"/>
              </a:rPr>
              <a:t>If they ask you to send cash, wire money, donate gift cards, or leave money under your front door mat, do NOT do it.</a:t>
            </a:r>
            <a:endParaRPr/>
          </a:p>
          <a:p>
            <a:pPr indent="-342900" lvl="0" marL="342900" rtl="0" algn="l">
              <a:lnSpc>
                <a:spcPct val="110000"/>
              </a:lnSpc>
              <a:spcBef>
                <a:spcPts val="480"/>
              </a:spcBef>
              <a:spcAft>
                <a:spcPts val="0"/>
              </a:spcAft>
              <a:buClr>
                <a:schemeClr val="dk1"/>
              </a:buClr>
              <a:buSzPts val="2400"/>
              <a:buChar char="•"/>
            </a:pPr>
            <a:r>
              <a:rPr lang="en-US" sz="2400">
                <a:latin typeface="Arial"/>
                <a:ea typeface="Arial"/>
                <a:cs typeface="Arial"/>
                <a:sym typeface="Arial"/>
              </a:rPr>
              <a:t>Legitimate charities will provide a receipt.</a:t>
            </a:r>
            <a:endParaRPr/>
          </a:p>
          <a:p>
            <a:pPr indent="-342900" lvl="0" marL="342900" rtl="0" algn="l">
              <a:lnSpc>
                <a:spcPct val="110000"/>
              </a:lnSpc>
              <a:spcBef>
                <a:spcPts val="480"/>
              </a:spcBef>
              <a:spcAft>
                <a:spcPts val="0"/>
              </a:spcAft>
              <a:buClr>
                <a:schemeClr val="dk1"/>
              </a:buClr>
              <a:buSzPts val="2400"/>
              <a:buChar char="•"/>
            </a:pPr>
            <a:r>
              <a:rPr lang="en-US" sz="2400">
                <a:latin typeface="Arial"/>
                <a:ea typeface="Arial"/>
                <a:cs typeface="Arial"/>
                <a:sym typeface="Arial"/>
              </a:rPr>
              <a:t>Resist pressure or shame from the scammer to donate immediately before you can do your research. </a:t>
            </a:r>
            <a:endParaRPr/>
          </a:p>
        </p:txBody>
      </p:sp>
      <p:sp>
        <p:nvSpPr>
          <p:cNvPr id="410" name="Google Shape;410;p31"/>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How will you check?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2"/>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sz="3200">
                <a:latin typeface="Arial"/>
                <a:ea typeface="Arial"/>
                <a:cs typeface="Arial"/>
                <a:sym typeface="Arial"/>
              </a:rPr>
              <a:t>You receive a frantic phone call in the middle of the night from your grandson. While traveling internationally, his belongings were stolen and now he is stranded without any money. </a:t>
            </a:r>
            <a:endParaRPr/>
          </a:p>
          <a:p>
            <a:pPr indent="0" lvl="0" marL="0" rtl="0" algn="l">
              <a:lnSpc>
                <a:spcPct val="100000"/>
              </a:lnSpc>
              <a:spcBef>
                <a:spcPts val="640"/>
              </a:spcBef>
              <a:spcAft>
                <a:spcPts val="0"/>
              </a:spcAft>
              <a:buClr>
                <a:schemeClr val="dk1"/>
              </a:buClr>
              <a:buSzPts val="3200"/>
              <a:buNone/>
            </a:pPr>
            <a:r>
              <a:t/>
            </a:r>
            <a:endParaRPr b="1" sz="3200">
              <a:latin typeface="Arial"/>
              <a:ea typeface="Arial"/>
              <a:cs typeface="Arial"/>
              <a:sym typeface="Arial"/>
            </a:endParaRPr>
          </a:p>
          <a:p>
            <a:pPr indent="0" lvl="0" marL="0" rtl="0" algn="ctr">
              <a:lnSpc>
                <a:spcPct val="100000"/>
              </a:lnSpc>
              <a:spcBef>
                <a:spcPts val="640"/>
              </a:spcBef>
              <a:spcAft>
                <a:spcPts val="0"/>
              </a:spcAft>
              <a:buClr>
                <a:schemeClr val="dk1"/>
              </a:buClr>
              <a:buSzPts val="3200"/>
              <a:buNone/>
            </a:pPr>
            <a:r>
              <a:rPr b="1" lang="en-US" sz="3200">
                <a:latin typeface="Arial"/>
                <a:ea typeface="Arial"/>
                <a:cs typeface="Arial"/>
                <a:sym typeface="Arial"/>
              </a:rPr>
              <a:t>He’s in trouble and needs your help urgently. </a:t>
            </a:r>
            <a:endParaRPr/>
          </a:p>
          <a:p>
            <a:pPr indent="0" lvl="0" marL="0" rtl="0" algn="ctr">
              <a:lnSpc>
                <a:spcPct val="100000"/>
              </a:lnSpc>
              <a:spcBef>
                <a:spcPts val="640"/>
              </a:spcBef>
              <a:spcAft>
                <a:spcPts val="0"/>
              </a:spcAft>
              <a:buClr>
                <a:schemeClr val="dk1"/>
              </a:buClr>
              <a:buSzPts val="3200"/>
              <a:buNone/>
            </a:pPr>
            <a:r>
              <a:rPr b="1" lang="en-US" sz="3200">
                <a:latin typeface="Arial"/>
                <a:ea typeface="Arial"/>
                <a:cs typeface="Arial"/>
                <a:sym typeface="Arial"/>
              </a:rPr>
              <a:t>There’s no time to think! </a:t>
            </a:r>
            <a:endParaRPr/>
          </a:p>
          <a:p>
            <a:pPr indent="0" lvl="0" marL="0" rtl="0" algn="l">
              <a:lnSpc>
                <a:spcPct val="100000"/>
              </a:lnSpc>
              <a:spcBef>
                <a:spcPts val="360"/>
              </a:spcBef>
              <a:spcAft>
                <a:spcPts val="0"/>
              </a:spcAft>
              <a:buClr>
                <a:schemeClr val="dk1"/>
              </a:buClr>
              <a:buSzPts val="1800"/>
              <a:buNone/>
            </a:pPr>
            <a:r>
              <a:t/>
            </a:r>
            <a:endParaRPr sz="1800">
              <a:latin typeface="Arial"/>
              <a:ea typeface="Arial"/>
              <a:cs typeface="Arial"/>
              <a:sym typeface="Arial"/>
            </a:endParaRPr>
          </a:p>
        </p:txBody>
      </p:sp>
      <p:sp>
        <p:nvSpPr>
          <p:cNvPr id="417" name="Google Shape;417;p32"/>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ACTIVITY 2</a:t>
            </a:r>
            <a:endParaRPr/>
          </a:p>
        </p:txBody>
      </p:sp>
      <p:sp>
        <p:nvSpPr>
          <p:cNvPr id="418" name="Google Shape;418;p32"/>
          <p:cNvSpPr/>
          <p:nvPr/>
        </p:nvSpPr>
        <p:spPr>
          <a:xfrm>
            <a:off x="13319132" y="2300550"/>
            <a:ext cx="8814900" cy="5524500"/>
          </a:xfrm>
          <a:prstGeom prst="roundRect">
            <a:avLst>
              <a:gd fmla="val 50000" name="adj"/>
            </a:avLst>
          </a:prstGeom>
          <a:solidFill>
            <a:srgbClr val="203864"/>
          </a:solidFill>
          <a:ln cap="flat" cmpd="sng" w="9525">
            <a:solidFill>
              <a:schemeClr val="lt1"/>
            </a:solidFill>
            <a:prstDash val="solid"/>
            <a:round/>
            <a:headEnd len="sm" w="sm" type="none"/>
            <a:tailEnd len="sm" w="sm" type="none"/>
          </a:ln>
        </p:spPr>
        <p:txBody>
          <a:bodyPr anchorCtr="0" anchor="t" bIns="457200" lIns="365750" spcFirstLastPara="1" rIns="365750" wrap="square" tIns="365750">
            <a:spAutoFit/>
          </a:bodyPr>
          <a:lstStyle/>
          <a:p>
            <a:pPr indent="0" lvl="0" marL="0" marR="0" rtl="0" algn="l">
              <a:lnSpc>
                <a:spcPct val="100000"/>
              </a:lnSpc>
              <a:spcBef>
                <a:spcPts val="0"/>
              </a:spcBef>
              <a:spcAft>
                <a:spcPts val="0"/>
              </a:spcAft>
              <a:buClr>
                <a:srgbClr val="FFFFFF"/>
              </a:buClr>
              <a:buSzPts val="2800"/>
              <a:buFont typeface="Arial"/>
              <a:buNone/>
            </a:pPr>
            <a:r>
              <a:rPr b="1" i="0" lang="en-US" sz="2800" u="none" cap="none" strike="noStrike">
                <a:solidFill>
                  <a:srgbClr val="FFFFFF"/>
                </a:solidFill>
                <a:latin typeface="Arial"/>
                <a:ea typeface="Arial"/>
                <a:cs typeface="Arial"/>
                <a:sym typeface="Arial"/>
              </a:rPr>
              <a:t>Specific instructions for sending the money: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2800"/>
              <a:buFont typeface="Arial"/>
              <a:buNone/>
            </a:pPr>
            <a:r>
              <a:t/>
            </a:r>
            <a:endParaRPr b="1" i="0" sz="2800" u="none" cap="none" strike="noStrike">
              <a:solidFill>
                <a:srgbClr val="FFFFFF"/>
              </a:solidFill>
              <a:latin typeface="Arial"/>
              <a:ea typeface="Arial"/>
              <a:cs typeface="Arial"/>
              <a:sym typeface="Arial"/>
            </a:endParaRPr>
          </a:p>
          <a:p>
            <a:pPr indent="-403225" lvl="0" marL="619125" marR="0" rtl="0" algn="l">
              <a:lnSpc>
                <a:spcPct val="100000"/>
              </a:lnSpc>
              <a:spcBef>
                <a:spcPts val="600"/>
              </a:spcBef>
              <a:spcAft>
                <a:spcPts val="0"/>
              </a:spcAft>
              <a:buClr>
                <a:srgbClr val="FFFFFF"/>
              </a:buClr>
              <a:buSzPts val="2800"/>
              <a:buFont typeface="Arial"/>
              <a:buChar char="•"/>
            </a:pPr>
            <a:r>
              <a:rPr b="0" i="0" lang="en-US" sz="2800" u="none" cap="none" strike="noStrike">
                <a:solidFill>
                  <a:srgbClr val="FFFFFF"/>
                </a:solidFill>
                <a:latin typeface="Arial"/>
                <a:ea typeface="Arial"/>
                <a:cs typeface="Arial"/>
                <a:sym typeface="Arial"/>
              </a:rPr>
              <a:t>$5,000 </a:t>
            </a:r>
            <a:r>
              <a:rPr b="0" i="0" lang="en-US" sz="2800" u="sng" cap="none" strike="noStrike">
                <a:solidFill>
                  <a:srgbClr val="FFFFFF"/>
                </a:solidFill>
                <a:latin typeface="Arial"/>
                <a:ea typeface="Arial"/>
                <a:cs typeface="Arial"/>
                <a:sym typeface="Arial"/>
              </a:rPr>
              <a:t>cash</a:t>
            </a:r>
            <a:r>
              <a:rPr b="0" i="0" lang="en-US" sz="2800" u="none" cap="none" strike="noStrike">
                <a:solidFill>
                  <a:srgbClr val="FFFFFF"/>
                </a:solidFill>
                <a:latin typeface="Arial"/>
                <a:ea typeface="Arial"/>
                <a:cs typeface="Arial"/>
                <a:sym typeface="Arial"/>
              </a:rPr>
              <a:t>. Must be sent via FedEx.</a:t>
            </a:r>
            <a:endParaRPr b="0" i="0" sz="1400" u="none" cap="none" strike="noStrike">
              <a:solidFill>
                <a:srgbClr val="000000"/>
              </a:solidFill>
              <a:latin typeface="Arial"/>
              <a:ea typeface="Arial"/>
              <a:cs typeface="Arial"/>
              <a:sym typeface="Arial"/>
            </a:endParaRPr>
          </a:p>
          <a:p>
            <a:pPr indent="-403225" lvl="0" marL="619125" marR="0" rtl="0" algn="l">
              <a:lnSpc>
                <a:spcPct val="100000"/>
              </a:lnSpc>
              <a:spcBef>
                <a:spcPts val="600"/>
              </a:spcBef>
              <a:spcAft>
                <a:spcPts val="0"/>
              </a:spcAft>
              <a:buClr>
                <a:srgbClr val="FFFFFF"/>
              </a:buClr>
              <a:buSzPts val="2800"/>
              <a:buFont typeface="Arial"/>
              <a:buChar char="•"/>
            </a:pPr>
            <a:r>
              <a:rPr b="0" i="0" lang="en-US" sz="2800" u="none" cap="none" strike="noStrike">
                <a:solidFill>
                  <a:srgbClr val="FFFFFF"/>
                </a:solidFill>
                <a:latin typeface="Arial"/>
                <a:ea typeface="Arial"/>
                <a:cs typeface="Arial"/>
                <a:sym typeface="Arial"/>
              </a:rPr>
              <a:t>Cash should be divided cash into envelops then placed them between the pages of a magazine.  </a:t>
            </a:r>
            <a:endParaRPr b="0" i="0" sz="1400" u="none" cap="none" strike="noStrike">
              <a:solidFill>
                <a:srgbClr val="000000"/>
              </a:solidFill>
              <a:latin typeface="Arial"/>
              <a:ea typeface="Arial"/>
              <a:cs typeface="Arial"/>
              <a:sym typeface="Arial"/>
            </a:endParaRPr>
          </a:p>
          <a:p>
            <a:pPr indent="-403225" lvl="0" marL="619125" marR="0" rtl="0" algn="l">
              <a:lnSpc>
                <a:spcPct val="100000"/>
              </a:lnSpc>
              <a:spcBef>
                <a:spcPts val="600"/>
              </a:spcBef>
              <a:spcAft>
                <a:spcPts val="0"/>
              </a:spcAft>
              <a:buClr>
                <a:srgbClr val="FFFFFF"/>
              </a:buClr>
              <a:buSzPts val="2800"/>
              <a:buFont typeface="Arial"/>
              <a:buChar char="•"/>
            </a:pPr>
            <a:r>
              <a:rPr b="0" i="0" lang="en-US" sz="2800" u="none" cap="none" strike="noStrike">
                <a:solidFill>
                  <a:srgbClr val="FFFFFF"/>
                </a:solidFill>
                <a:latin typeface="Arial"/>
                <a:ea typeface="Arial"/>
                <a:cs typeface="Arial"/>
                <a:sym typeface="Arial"/>
              </a:rPr>
              <a:t>A mailing address that he urges you to note down quickly.</a:t>
            </a:r>
            <a:endParaRPr b="0" i="0" sz="1400" u="none" cap="none" strike="noStrike">
              <a:solidFill>
                <a:srgbClr val="000000"/>
              </a:solidFill>
              <a:latin typeface="Arial"/>
              <a:ea typeface="Arial"/>
              <a:cs typeface="Arial"/>
              <a:sym typeface="Arial"/>
            </a:endParaRPr>
          </a:p>
          <a:p>
            <a:pPr indent="-403225" lvl="0" marL="619125" marR="0" rtl="0" algn="l">
              <a:lnSpc>
                <a:spcPct val="100000"/>
              </a:lnSpc>
              <a:spcBef>
                <a:spcPts val="600"/>
              </a:spcBef>
              <a:spcAft>
                <a:spcPts val="0"/>
              </a:spcAft>
              <a:buClr>
                <a:srgbClr val="FFFFFF"/>
              </a:buClr>
              <a:buSzPts val="2800"/>
              <a:buFont typeface="Arial"/>
              <a:buChar char="•"/>
            </a:pPr>
            <a:r>
              <a:rPr b="0" i="0" lang="en-US" sz="2800" u="none" cap="none" strike="noStrike">
                <a:solidFill>
                  <a:srgbClr val="FFFFFF"/>
                </a:solidFill>
                <a:latin typeface="Arial"/>
                <a:ea typeface="Arial"/>
                <a:cs typeface="Arial"/>
                <a:sym typeface="Arial"/>
              </a:rPr>
              <a:t>A quick hang up with no time to explain more. You need to act now!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descr="An abstract circuit line pattern" id="424" name="Google Shape;424;p33"/>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425" name="Google Shape;425;p33"/>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b="1" lang="en-US" sz="2400">
                <a:latin typeface="Arial"/>
                <a:ea typeface="Arial"/>
                <a:cs typeface="Arial"/>
                <a:sym typeface="Arial"/>
              </a:rPr>
              <a:t>Scammers use this send-money scam to take advantage of a grandparent’s protective instinct. While we want to help our loved ones in need, it’s important to not have our despair used against us. Keep these tips in mind:</a:t>
            </a:r>
            <a:endParaRPr/>
          </a:p>
          <a:p>
            <a:pPr indent="-285750" lvl="0" marL="285750" rtl="0" algn="l">
              <a:lnSpc>
                <a:spcPct val="100000"/>
              </a:lnSpc>
              <a:spcBef>
                <a:spcPts val="480"/>
              </a:spcBef>
              <a:spcAft>
                <a:spcPts val="0"/>
              </a:spcAft>
              <a:buClr>
                <a:schemeClr val="dk1"/>
              </a:buClr>
              <a:buSzPts val="2400"/>
              <a:buChar char="•"/>
            </a:pPr>
            <a:r>
              <a:rPr lang="en-US" sz="2400">
                <a:latin typeface="Arial"/>
                <a:ea typeface="Arial"/>
                <a:cs typeface="Arial"/>
                <a:sym typeface="Arial"/>
              </a:rPr>
              <a:t>Beware of calls during odd hours. </a:t>
            </a:r>
            <a:endParaRPr/>
          </a:p>
          <a:p>
            <a:pPr indent="-285750" lvl="0" marL="285750" rtl="0" algn="l">
              <a:lnSpc>
                <a:spcPct val="100000"/>
              </a:lnSpc>
              <a:spcBef>
                <a:spcPts val="480"/>
              </a:spcBef>
              <a:spcAft>
                <a:spcPts val="0"/>
              </a:spcAft>
              <a:buClr>
                <a:schemeClr val="dk1"/>
              </a:buClr>
              <a:buSzPts val="2400"/>
              <a:buChar char="•"/>
            </a:pPr>
            <a:r>
              <a:rPr lang="en-US" sz="2400">
                <a:latin typeface="Arial"/>
                <a:ea typeface="Arial"/>
                <a:cs typeface="Arial"/>
                <a:sym typeface="Arial"/>
              </a:rPr>
              <a:t>Be wary if the person calling you gives very specific instructions about how to send the cash. </a:t>
            </a:r>
            <a:endParaRPr/>
          </a:p>
          <a:p>
            <a:pPr indent="-285750" lvl="1" marL="742950" rtl="0" algn="l">
              <a:lnSpc>
                <a:spcPct val="100000"/>
              </a:lnSpc>
              <a:spcBef>
                <a:spcPts val="360"/>
              </a:spcBef>
              <a:spcAft>
                <a:spcPts val="0"/>
              </a:spcAft>
              <a:buClr>
                <a:schemeClr val="dk1"/>
              </a:buClr>
              <a:buSzPts val="1800"/>
              <a:buChar char="–"/>
            </a:pPr>
            <a:r>
              <a:rPr lang="en-US" sz="1800">
                <a:latin typeface="Arial"/>
                <a:ea typeface="Arial"/>
                <a:cs typeface="Arial"/>
                <a:sym typeface="Arial"/>
              </a:rPr>
              <a:t>The FTC says it’s possible to recover the cash if you have the tracking number and you act fast.</a:t>
            </a:r>
            <a:endParaRPr/>
          </a:p>
          <a:p>
            <a:pPr indent="-285750" lvl="0" marL="285750" rtl="0" algn="l">
              <a:lnSpc>
                <a:spcPct val="100000"/>
              </a:lnSpc>
              <a:spcBef>
                <a:spcPts val="480"/>
              </a:spcBef>
              <a:spcAft>
                <a:spcPts val="0"/>
              </a:spcAft>
              <a:buClr>
                <a:schemeClr val="dk1"/>
              </a:buClr>
              <a:buSzPts val="2400"/>
              <a:buChar char="•"/>
            </a:pPr>
            <a:r>
              <a:rPr lang="en-US" sz="2400">
                <a:latin typeface="Arial"/>
                <a:ea typeface="Arial"/>
                <a:cs typeface="Arial"/>
                <a:sym typeface="Arial"/>
              </a:rPr>
              <a:t>Even though it might seem harsh, make sure to ask specific questions to verify the identity of the person on the phone </a:t>
            </a:r>
            <a:endParaRPr/>
          </a:p>
          <a:p>
            <a:pPr indent="-285750" lvl="0" marL="285750" rtl="0" algn="l">
              <a:lnSpc>
                <a:spcPct val="100000"/>
              </a:lnSpc>
              <a:spcBef>
                <a:spcPts val="480"/>
              </a:spcBef>
              <a:spcAft>
                <a:spcPts val="0"/>
              </a:spcAft>
              <a:buClr>
                <a:schemeClr val="dk1"/>
              </a:buClr>
              <a:buSzPts val="2400"/>
              <a:buChar char="•"/>
            </a:pPr>
            <a:r>
              <a:rPr lang="en-US" sz="2400">
                <a:latin typeface="Arial"/>
                <a:ea typeface="Arial"/>
                <a:cs typeface="Arial"/>
                <a:sym typeface="Arial"/>
              </a:rPr>
              <a:t>Always give a call back to a number that you have saved </a:t>
            </a:r>
            <a:br>
              <a:rPr lang="en-US" sz="2400">
                <a:latin typeface="Arial"/>
                <a:ea typeface="Arial"/>
                <a:cs typeface="Arial"/>
                <a:sym typeface="Arial"/>
              </a:rPr>
            </a:br>
            <a:r>
              <a:rPr lang="en-US" sz="2400">
                <a:latin typeface="Arial"/>
                <a:ea typeface="Arial"/>
                <a:cs typeface="Arial"/>
                <a:sym typeface="Arial"/>
              </a:rPr>
              <a:t>on your phone for the person asking for help.</a:t>
            </a:r>
            <a:endParaRPr/>
          </a:p>
          <a:p>
            <a:pPr indent="0" lvl="0" marL="0" rtl="0" algn="l">
              <a:lnSpc>
                <a:spcPct val="100000"/>
              </a:lnSpc>
              <a:spcBef>
                <a:spcPts val="320"/>
              </a:spcBef>
              <a:spcAft>
                <a:spcPts val="0"/>
              </a:spcAft>
              <a:buClr>
                <a:schemeClr val="dk1"/>
              </a:buClr>
              <a:buSzPts val="1600"/>
              <a:buNone/>
            </a:pPr>
            <a:r>
              <a:t/>
            </a:r>
            <a:endParaRPr b="1" sz="1600">
              <a:latin typeface="Arial"/>
              <a:ea typeface="Arial"/>
              <a:cs typeface="Arial"/>
              <a:sym typeface="Arial"/>
            </a:endParaRPr>
          </a:p>
        </p:txBody>
      </p:sp>
      <p:sp>
        <p:nvSpPr>
          <p:cNvPr id="426" name="Google Shape;426;p33"/>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ACTIVITY 2: SUGGESTIONS</a:t>
            </a:r>
            <a:endParaRPr/>
          </a:p>
        </p:txBody>
      </p:sp>
      <p:pic>
        <p:nvPicPr>
          <p:cNvPr descr="A close up of a sign&#10;&#10;Description automatically generated" id="427" name="Google Shape;427;p33"/>
          <p:cNvPicPr preferRelativeResize="0"/>
          <p:nvPr/>
        </p:nvPicPr>
        <p:blipFill rotWithShape="1">
          <a:blip r:embed="rId4">
            <a:alphaModFix/>
          </a:blip>
          <a:srcRect b="0" l="0" r="0" t="0"/>
          <a:stretch/>
        </p:blipFill>
        <p:spPr>
          <a:xfrm>
            <a:off x="9731672" y="5123404"/>
            <a:ext cx="1280688" cy="12806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descr="An abstract circuit line pattern" id="433" name="Google Shape;433;p34"/>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434" name="Google Shape;434;p34"/>
          <p:cNvSpPr txBox="1"/>
          <p:nvPr>
            <p:ph idx="1" type="body"/>
          </p:nvPr>
        </p:nvSpPr>
        <p:spPr>
          <a:xfrm>
            <a:off x="1945178" y="1210492"/>
            <a:ext cx="9637221" cy="491567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b="1" lang="en-US" sz="2800">
                <a:latin typeface="Arial"/>
                <a:ea typeface="Arial"/>
                <a:cs typeface="Arial"/>
                <a:sym typeface="Arial"/>
              </a:rPr>
              <a:t>Caller:</a:t>
            </a:r>
            <a:r>
              <a:rPr lang="en-US" sz="2800">
                <a:latin typeface="Arial"/>
                <a:ea typeface="Arial"/>
                <a:cs typeface="Arial"/>
                <a:sym typeface="Arial"/>
              </a:rPr>
              <a:t> </a:t>
            </a:r>
            <a:r>
              <a:rPr i="1" lang="en-US" sz="2800">
                <a:latin typeface="Arial"/>
                <a:ea typeface="Arial"/>
                <a:cs typeface="Arial"/>
                <a:sym typeface="Arial"/>
              </a:rPr>
              <a:t>Hello, I am calling from the Internal Revenue Service. The reason for this call is to inform you that the IRS is filing a lawsuit against you. </a:t>
            </a:r>
            <a:endParaRPr/>
          </a:p>
          <a:p>
            <a:pPr indent="0" lvl="0" marL="0" rtl="0" algn="l">
              <a:lnSpc>
                <a:spcPct val="100000"/>
              </a:lnSpc>
              <a:spcBef>
                <a:spcPts val="240"/>
              </a:spcBef>
              <a:spcAft>
                <a:spcPts val="0"/>
              </a:spcAft>
              <a:buClr>
                <a:schemeClr val="dk1"/>
              </a:buClr>
              <a:buSzPts val="1200"/>
              <a:buNone/>
            </a:pPr>
            <a:r>
              <a:rPr i="1" lang="en-US" sz="1200">
                <a:latin typeface="Arial"/>
                <a:ea typeface="Arial"/>
                <a:cs typeface="Arial"/>
                <a:sym typeface="Arial"/>
              </a:rPr>
              <a:t> </a:t>
            </a:r>
            <a:endParaRPr sz="1200">
              <a:latin typeface="Arial"/>
              <a:ea typeface="Arial"/>
              <a:cs typeface="Arial"/>
              <a:sym typeface="Arial"/>
            </a:endParaRPr>
          </a:p>
          <a:p>
            <a:pPr indent="-342900" lvl="0" marL="342900" rtl="0" algn="l">
              <a:lnSpc>
                <a:spcPct val="100000"/>
              </a:lnSpc>
              <a:spcBef>
                <a:spcPts val="560"/>
              </a:spcBef>
              <a:spcAft>
                <a:spcPts val="0"/>
              </a:spcAft>
              <a:buClr>
                <a:schemeClr val="dk1"/>
              </a:buClr>
              <a:buSzPts val="2800"/>
              <a:buChar char="•"/>
            </a:pPr>
            <a:r>
              <a:rPr b="1" lang="en-US" sz="2800">
                <a:latin typeface="Arial"/>
                <a:ea typeface="Arial"/>
                <a:cs typeface="Arial"/>
                <a:sym typeface="Arial"/>
              </a:rPr>
              <a:t>You: </a:t>
            </a:r>
            <a:r>
              <a:rPr i="1" lang="en-US" sz="2800">
                <a:latin typeface="Arial"/>
                <a:ea typeface="Arial"/>
                <a:cs typeface="Arial"/>
                <a:sym typeface="Arial"/>
              </a:rPr>
              <a:t>What?! Why is the IRS suing me?</a:t>
            </a:r>
            <a:endParaRPr/>
          </a:p>
          <a:p>
            <a:pPr indent="-273050" lvl="0" marL="342900" rtl="0" algn="l">
              <a:lnSpc>
                <a:spcPct val="100000"/>
              </a:lnSpc>
              <a:spcBef>
                <a:spcPts val="220"/>
              </a:spcBef>
              <a:spcAft>
                <a:spcPts val="0"/>
              </a:spcAft>
              <a:buClr>
                <a:schemeClr val="dk1"/>
              </a:buClr>
              <a:buSzPts val="1100"/>
              <a:buNone/>
            </a:pPr>
            <a:r>
              <a:t/>
            </a:r>
            <a:endParaRPr sz="1100">
              <a:latin typeface="Arial"/>
              <a:ea typeface="Arial"/>
              <a:cs typeface="Arial"/>
              <a:sym typeface="Arial"/>
            </a:endParaRPr>
          </a:p>
          <a:p>
            <a:pPr indent="-342900" lvl="0" marL="342900" rtl="0" algn="l">
              <a:lnSpc>
                <a:spcPct val="100000"/>
              </a:lnSpc>
              <a:spcBef>
                <a:spcPts val="560"/>
              </a:spcBef>
              <a:spcAft>
                <a:spcPts val="0"/>
              </a:spcAft>
              <a:buClr>
                <a:schemeClr val="dk1"/>
              </a:buClr>
              <a:buSzPts val="2800"/>
              <a:buChar char="•"/>
            </a:pPr>
            <a:r>
              <a:rPr b="1" lang="en-US" sz="2800">
                <a:latin typeface="Arial"/>
                <a:ea typeface="Arial"/>
                <a:cs typeface="Arial"/>
                <a:sym typeface="Arial"/>
              </a:rPr>
              <a:t>Caller:</a:t>
            </a:r>
            <a:r>
              <a:rPr lang="en-US" sz="2800">
                <a:latin typeface="Arial"/>
                <a:ea typeface="Arial"/>
                <a:cs typeface="Arial"/>
                <a:sym typeface="Arial"/>
              </a:rPr>
              <a:t> </a:t>
            </a:r>
            <a:r>
              <a:rPr i="1" lang="en-US" sz="2800">
                <a:latin typeface="Arial"/>
                <a:ea typeface="Arial"/>
                <a:cs typeface="Arial"/>
                <a:sym typeface="Arial"/>
              </a:rPr>
              <a:t>You owe $3,455 in unpaid taxes. If you fail to pay this amount immediately, we will send the police to your house with an arrest warrant, Additionally, your assets and bank accounts will be frozen immediately</a:t>
            </a:r>
            <a:endParaRPr/>
          </a:p>
          <a:p>
            <a:pPr indent="-279400" lvl="0" marL="342900" rtl="0" algn="l">
              <a:lnSpc>
                <a:spcPct val="100000"/>
              </a:lnSpc>
              <a:spcBef>
                <a:spcPts val="200"/>
              </a:spcBef>
              <a:spcAft>
                <a:spcPts val="0"/>
              </a:spcAft>
              <a:buClr>
                <a:schemeClr val="dk1"/>
              </a:buClr>
              <a:buSzPts val="1000"/>
              <a:buNone/>
            </a:pPr>
            <a:r>
              <a:t/>
            </a:r>
            <a:endParaRPr sz="1000">
              <a:latin typeface="Arial"/>
              <a:ea typeface="Arial"/>
              <a:cs typeface="Arial"/>
              <a:sym typeface="Arial"/>
            </a:endParaRPr>
          </a:p>
          <a:p>
            <a:pPr indent="-342900" lvl="0" marL="342900" rtl="0" algn="l">
              <a:lnSpc>
                <a:spcPct val="100000"/>
              </a:lnSpc>
              <a:spcBef>
                <a:spcPts val="560"/>
              </a:spcBef>
              <a:spcAft>
                <a:spcPts val="0"/>
              </a:spcAft>
              <a:buClr>
                <a:schemeClr val="dk1"/>
              </a:buClr>
              <a:buSzPts val="2800"/>
              <a:buChar char="•"/>
            </a:pPr>
            <a:r>
              <a:rPr b="1" lang="en-US">
                <a:latin typeface="Arial"/>
                <a:ea typeface="Arial"/>
                <a:cs typeface="Arial"/>
                <a:sym typeface="Arial"/>
              </a:rPr>
              <a:t>You: </a:t>
            </a:r>
            <a:r>
              <a:rPr b="1" i="1" lang="en-US" sz="2000">
                <a:latin typeface="Arial"/>
                <a:ea typeface="Arial"/>
                <a:cs typeface="Arial"/>
                <a:sym typeface="Arial"/>
              </a:rPr>
              <a:t>(Continue the conversation…What do you do?)</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435" name="Google Shape;435;p34"/>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ACTIVITY 3</a:t>
            </a:r>
            <a:endParaRPr/>
          </a:p>
        </p:txBody>
      </p:sp>
      <p:pic>
        <p:nvPicPr>
          <p:cNvPr id="436" name="Google Shape;436;p34"/>
          <p:cNvPicPr preferRelativeResize="0"/>
          <p:nvPr/>
        </p:nvPicPr>
        <p:blipFill rotWithShape="1">
          <a:blip r:embed="rId4">
            <a:alphaModFix/>
          </a:blip>
          <a:srcRect b="0" l="0" r="0" t="0"/>
          <a:stretch/>
        </p:blipFill>
        <p:spPr>
          <a:xfrm>
            <a:off x="754497" y="1267385"/>
            <a:ext cx="901974" cy="15046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An abstract circuit line pattern" id="442" name="Google Shape;442;p35"/>
          <p:cNvPicPr preferRelativeResize="0"/>
          <p:nvPr/>
        </p:nvPicPr>
        <p:blipFill rotWithShape="1">
          <a:blip r:embed="rId3">
            <a:alphaModFix amt="12000"/>
          </a:blip>
          <a:srcRect b="0" l="0" r="0" t="0"/>
          <a:stretch/>
        </p:blipFill>
        <p:spPr>
          <a:xfrm>
            <a:off x="775658" y="35524"/>
            <a:ext cx="10773340" cy="6784898"/>
          </a:xfrm>
          <a:prstGeom prst="rect">
            <a:avLst/>
          </a:prstGeom>
          <a:noFill/>
          <a:ln>
            <a:noFill/>
          </a:ln>
        </p:spPr>
      </p:pic>
      <p:sp>
        <p:nvSpPr>
          <p:cNvPr id="443" name="Google Shape;443;p35"/>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b="1" lang="en-US" sz="2800">
                <a:latin typeface="Arial"/>
                <a:ea typeface="Arial"/>
                <a:cs typeface="Arial"/>
                <a:sym typeface="Arial"/>
              </a:rPr>
              <a:t>Any of the following could indicate a scam call:</a:t>
            </a:r>
            <a:endParaRPr/>
          </a:p>
          <a:p>
            <a:pPr indent="-285750" lvl="0" marL="285750" rtl="0" algn="l">
              <a:lnSpc>
                <a:spcPct val="100000"/>
              </a:lnSpc>
              <a:spcBef>
                <a:spcPts val="1160"/>
              </a:spcBef>
              <a:spcAft>
                <a:spcPts val="0"/>
              </a:spcAft>
              <a:buClr>
                <a:schemeClr val="dk1"/>
              </a:buClr>
              <a:buSzPts val="2800"/>
              <a:buFont typeface="Arial"/>
              <a:buChar char="•"/>
            </a:pPr>
            <a:r>
              <a:rPr lang="en-US" sz="2800">
                <a:latin typeface="Arial"/>
                <a:ea typeface="Arial"/>
                <a:cs typeface="Arial"/>
                <a:sym typeface="Arial"/>
              </a:rPr>
              <a:t>Demands of instant payment (Note: The IRS will always send a letter by mail first)</a:t>
            </a:r>
            <a:endParaRPr/>
          </a:p>
          <a:p>
            <a:pPr indent="-285750" lvl="0" marL="285750" rtl="0" algn="l">
              <a:lnSpc>
                <a:spcPct val="100000"/>
              </a:lnSpc>
              <a:spcBef>
                <a:spcPts val="1160"/>
              </a:spcBef>
              <a:spcAft>
                <a:spcPts val="0"/>
              </a:spcAft>
              <a:buClr>
                <a:schemeClr val="dk1"/>
              </a:buClr>
              <a:buSzPts val="2800"/>
              <a:buFont typeface="Arial"/>
              <a:buChar char="•"/>
            </a:pPr>
            <a:r>
              <a:rPr lang="en-US" sz="2800">
                <a:latin typeface="Arial"/>
                <a:ea typeface="Arial"/>
                <a:cs typeface="Arial"/>
                <a:sym typeface="Arial"/>
              </a:rPr>
              <a:t>Demands of payment without giving you the chance to inquire or appeal</a:t>
            </a:r>
            <a:endParaRPr/>
          </a:p>
          <a:p>
            <a:pPr indent="-285750" lvl="0" marL="285750" rtl="0" algn="l">
              <a:lnSpc>
                <a:spcPct val="100000"/>
              </a:lnSpc>
              <a:spcBef>
                <a:spcPts val="1160"/>
              </a:spcBef>
              <a:spcAft>
                <a:spcPts val="0"/>
              </a:spcAft>
              <a:buClr>
                <a:schemeClr val="dk1"/>
              </a:buClr>
              <a:buSzPts val="2800"/>
              <a:buFont typeface="Arial"/>
              <a:buChar char="•"/>
            </a:pPr>
            <a:r>
              <a:rPr lang="en-US" sz="2800">
                <a:latin typeface="Arial"/>
                <a:ea typeface="Arial"/>
                <a:cs typeface="Arial"/>
                <a:sym typeface="Arial"/>
              </a:rPr>
              <a:t>Instructions to use a specific payment method, such as a prepaid debit card or gift card.</a:t>
            </a:r>
            <a:endParaRPr/>
          </a:p>
          <a:p>
            <a:pPr indent="-285750" lvl="0" marL="285750" rtl="0" algn="l">
              <a:lnSpc>
                <a:spcPct val="100000"/>
              </a:lnSpc>
              <a:spcBef>
                <a:spcPts val="1160"/>
              </a:spcBef>
              <a:spcAft>
                <a:spcPts val="0"/>
              </a:spcAft>
              <a:buClr>
                <a:schemeClr val="dk1"/>
              </a:buClr>
              <a:buSzPts val="2800"/>
              <a:buFont typeface="Arial"/>
              <a:buChar char="•"/>
            </a:pPr>
            <a:r>
              <a:rPr lang="en-US" sz="2800">
                <a:latin typeface="Arial"/>
                <a:ea typeface="Arial"/>
                <a:cs typeface="Arial"/>
                <a:sym typeface="Arial"/>
              </a:rPr>
              <a:t>Request for credit or debit card numbers over the phone.</a:t>
            </a:r>
            <a:endParaRPr/>
          </a:p>
          <a:p>
            <a:pPr indent="-285750" lvl="0" marL="285750" rtl="0" algn="l">
              <a:lnSpc>
                <a:spcPct val="100000"/>
              </a:lnSpc>
              <a:spcBef>
                <a:spcPts val="1160"/>
              </a:spcBef>
              <a:spcAft>
                <a:spcPts val="0"/>
              </a:spcAft>
              <a:buClr>
                <a:schemeClr val="dk1"/>
              </a:buClr>
              <a:buSzPts val="2800"/>
              <a:buFont typeface="Arial"/>
              <a:buChar char="•"/>
            </a:pPr>
            <a:r>
              <a:rPr lang="en-US" sz="2800">
                <a:latin typeface="Arial"/>
                <a:ea typeface="Arial"/>
                <a:cs typeface="Arial"/>
                <a:sym typeface="Arial"/>
              </a:rPr>
              <a:t>Threats to bring in local police or other </a:t>
            </a:r>
            <a:br>
              <a:rPr lang="en-US" sz="2800">
                <a:latin typeface="Arial"/>
                <a:ea typeface="Arial"/>
                <a:cs typeface="Arial"/>
                <a:sym typeface="Arial"/>
              </a:rPr>
            </a:br>
            <a:r>
              <a:rPr lang="en-US" sz="2800">
                <a:latin typeface="Arial"/>
                <a:ea typeface="Arial"/>
                <a:cs typeface="Arial"/>
                <a:sym typeface="Arial"/>
              </a:rPr>
              <a:t>law-enforcement groups to have you arrested.</a:t>
            </a:r>
            <a:endParaRPr/>
          </a:p>
          <a:p>
            <a:pPr indent="-165100" lvl="0" marL="342900" rtl="0" algn="l">
              <a:lnSpc>
                <a:spcPct val="100000"/>
              </a:lnSpc>
              <a:spcBef>
                <a:spcPts val="1160"/>
              </a:spcBef>
              <a:spcAft>
                <a:spcPts val="0"/>
              </a:spcAft>
              <a:buClr>
                <a:schemeClr val="dk1"/>
              </a:buClr>
              <a:buSzPts val="2800"/>
              <a:buNone/>
            </a:pPr>
            <a:r>
              <a:t/>
            </a:r>
            <a:endParaRPr>
              <a:latin typeface="Arial"/>
              <a:ea typeface="Arial"/>
              <a:cs typeface="Arial"/>
              <a:sym typeface="Arial"/>
            </a:endParaRPr>
          </a:p>
          <a:p>
            <a:pPr indent="-165100" lvl="0" marL="342900" rtl="0" algn="l">
              <a:lnSpc>
                <a:spcPct val="100000"/>
              </a:lnSpc>
              <a:spcBef>
                <a:spcPts val="560"/>
              </a:spcBef>
              <a:spcAft>
                <a:spcPts val="0"/>
              </a:spcAft>
              <a:buClr>
                <a:schemeClr val="dk1"/>
              </a:buClr>
              <a:buSzPts val="2800"/>
              <a:buNone/>
            </a:pPr>
            <a:r>
              <a:t/>
            </a:r>
            <a:endParaRPr/>
          </a:p>
        </p:txBody>
      </p:sp>
      <p:sp>
        <p:nvSpPr>
          <p:cNvPr id="444" name="Google Shape;444;p35"/>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ACTIVITY 3</a:t>
            </a:r>
            <a:endParaRPr/>
          </a:p>
        </p:txBody>
      </p:sp>
      <p:pic>
        <p:nvPicPr>
          <p:cNvPr id="445" name="Google Shape;445;p35"/>
          <p:cNvPicPr preferRelativeResize="0"/>
          <p:nvPr/>
        </p:nvPicPr>
        <p:blipFill rotWithShape="1">
          <a:blip r:embed="rId4">
            <a:alphaModFix/>
          </a:blip>
          <a:srcRect b="0" l="0" r="0" t="0"/>
          <a:stretch/>
        </p:blipFill>
        <p:spPr>
          <a:xfrm>
            <a:off x="10432660" y="4837123"/>
            <a:ext cx="921140" cy="133984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1efbfee04e4_0_8"/>
          <p:cNvSpPr txBox="1"/>
          <p:nvPr>
            <p:ph idx="1" type="body"/>
          </p:nvPr>
        </p:nvSpPr>
        <p:spPr>
          <a:xfrm>
            <a:off x="687976" y="1210492"/>
            <a:ext cx="10894500" cy="4915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560"/>
              </a:spcBef>
              <a:spcAft>
                <a:spcPts val="0"/>
              </a:spcAft>
              <a:buSzPts val="2800"/>
              <a:buNone/>
            </a:pPr>
            <a:r>
              <a:rPr b="1" lang="en-US" sz="5700"/>
              <a:t>YOU HAVE AN IMPORTANT ROLE HELPING US PROTECT CYBERSPACE</a:t>
            </a:r>
            <a:endParaRPr b="1" sz="5700"/>
          </a:p>
        </p:txBody>
      </p:sp>
      <p:sp>
        <p:nvSpPr>
          <p:cNvPr id="452" name="Google Shape;452;g1efbfee04e4_0_8"/>
          <p:cNvSpPr txBox="1"/>
          <p:nvPr>
            <p:ph idx="2" type="body"/>
          </p:nvPr>
        </p:nvSpPr>
        <p:spPr>
          <a:xfrm>
            <a:off x="687388" y="261982"/>
            <a:ext cx="10912500" cy="51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720"/>
              </a:spcBef>
              <a:spcAft>
                <a:spcPts val="0"/>
              </a:spcAft>
              <a:buSzPts val="3600"/>
              <a:buNone/>
            </a:pPr>
            <a:r>
              <a:rPr lang="en-US"/>
              <a:t>Thank you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1efbfee04e4_0_15"/>
          <p:cNvSpPr txBox="1"/>
          <p:nvPr>
            <p:ph idx="1" type="body"/>
          </p:nvPr>
        </p:nvSpPr>
        <p:spPr>
          <a:xfrm>
            <a:off x="687976" y="1210492"/>
            <a:ext cx="10894500" cy="4915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560"/>
              </a:spcBef>
              <a:spcAft>
                <a:spcPts val="0"/>
              </a:spcAft>
              <a:buSzPts val="2800"/>
              <a:buNone/>
            </a:pPr>
            <a:r>
              <a:t/>
            </a:r>
            <a:endParaRPr/>
          </a:p>
          <a:p>
            <a:pPr indent="0" lvl="0" marL="0" rtl="0" algn="l">
              <a:lnSpc>
                <a:spcPct val="100000"/>
              </a:lnSpc>
              <a:spcBef>
                <a:spcPts val="560"/>
              </a:spcBef>
              <a:spcAft>
                <a:spcPts val="0"/>
              </a:spcAft>
              <a:buSzPts val="2800"/>
              <a:buNone/>
            </a:pPr>
            <a:r>
              <a:rPr lang="en-US" u="sng">
                <a:solidFill>
                  <a:schemeClr val="hlink"/>
                </a:solidFill>
                <a:hlinkClick r:id="rId3"/>
              </a:rPr>
              <a:t>CISA</a:t>
            </a:r>
            <a:endParaRPr/>
          </a:p>
          <a:p>
            <a:pPr indent="0" lvl="0" marL="0" rtl="0" algn="l">
              <a:lnSpc>
                <a:spcPct val="100000"/>
              </a:lnSpc>
              <a:spcBef>
                <a:spcPts val="560"/>
              </a:spcBef>
              <a:spcAft>
                <a:spcPts val="0"/>
              </a:spcAft>
              <a:buSzPts val="2800"/>
              <a:buNone/>
            </a:pPr>
            <a:r>
              <a:t/>
            </a:r>
            <a:endParaRPr/>
          </a:p>
          <a:p>
            <a:pPr indent="0" lvl="0" marL="0" rtl="0" algn="l">
              <a:lnSpc>
                <a:spcPct val="100000"/>
              </a:lnSpc>
              <a:spcBef>
                <a:spcPts val="560"/>
              </a:spcBef>
              <a:spcAft>
                <a:spcPts val="0"/>
              </a:spcAft>
              <a:buSzPts val="2800"/>
              <a:buNone/>
            </a:pPr>
            <a:r>
              <a:rPr lang="en-US" u="sng">
                <a:solidFill>
                  <a:schemeClr val="hlink"/>
                </a:solidFill>
                <a:hlinkClick r:id="rId4"/>
              </a:rPr>
              <a:t>Cyber Tips </a:t>
            </a:r>
            <a:endParaRPr/>
          </a:p>
          <a:p>
            <a:pPr indent="0" lvl="0" marL="0" rtl="0" algn="l">
              <a:lnSpc>
                <a:spcPct val="100000"/>
              </a:lnSpc>
              <a:spcBef>
                <a:spcPts val="560"/>
              </a:spcBef>
              <a:spcAft>
                <a:spcPts val="0"/>
              </a:spcAft>
              <a:buSzPts val="2800"/>
              <a:buNone/>
            </a:pPr>
            <a:r>
              <a:t/>
            </a:r>
            <a:endParaRPr/>
          </a:p>
        </p:txBody>
      </p:sp>
      <p:sp>
        <p:nvSpPr>
          <p:cNvPr id="459" name="Google Shape;459;g1efbfee04e4_0_15"/>
          <p:cNvSpPr txBox="1"/>
          <p:nvPr>
            <p:ph idx="2" type="body"/>
          </p:nvPr>
        </p:nvSpPr>
        <p:spPr>
          <a:xfrm>
            <a:off x="687388" y="261982"/>
            <a:ext cx="10912500" cy="51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720"/>
              </a:spcBef>
              <a:spcAft>
                <a:spcPts val="0"/>
              </a:spcAft>
              <a:buSzPts val="3600"/>
              <a:buNone/>
            </a:pPr>
            <a:r>
              <a:rPr lang="en-US"/>
              <a:t>Resources </a:t>
            </a:r>
            <a:endParaRPr/>
          </a:p>
        </p:txBody>
      </p:sp>
      <p:pic>
        <p:nvPicPr>
          <p:cNvPr id="460" name="Google Shape;460;g1efbfee04e4_0_15"/>
          <p:cNvPicPr preferRelativeResize="0"/>
          <p:nvPr/>
        </p:nvPicPr>
        <p:blipFill rotWithShape="1">
          <a:blip r:embed="rId5">
            <a:alphaModFix/>
          </a:blip>
          <a:srcRect b="0" l="0" r="0" t="0"/>
          <a:stretch/>
        </p:blipFill>
        <p:spPr>
          <a:xfrm>
            <a:off x="5690650" y="0"/>
            <a:ext cx="6501350" cy="4639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Abstract white technology background" id="120" name="Google Shape;120;p6"/>
          <p:cNvPicPr preferRelativeResize="0"/>
          <p:nvPr/>
        </p:nvPicPr>
        <p:blipFill rotWithShape="1">
          <a:blip r:embed="rId3">
            <a:alphaModFix amt="20000"/>
          </a:blip>
          <a:srcRect b="0" l="0" r="0" t="0"/>
          <a:stretch/>
        </p:blipFill>
        <p:spPr>
          <a:xfrm>
            <a:off x="187890" y="112734"/>
            <a:ext cx="11749414" cy="6638795"/>
          </a:xfrm>
          <a:prstGeom prst="rect">
            <a:avLst/>
          </a:prstGeom>
          <a:noFill/>
          <a:ln>
            <a:noFill/>
          </a:ln>
        </p:spPr>
      </p:pic>
      <p:sp>
        <p:nvSpPr>
          <p:cNvPr id="121" name="Google Shape;121;p6"/>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None/>
            </a:pPr>
            <a:r>
              <a:rPr b="1" lang="en-US" sz="3600">
                <a:latin typeface="Arial"/>
                <a:ea typeface="Arial"/>
                <a:cs typeface="Arial"/>
                <a:sym typeface="Arial"/>
              </a:rPr>
              <a:t>Personally identifiable information</a:t>
            </a:r>
            <a:r>
              <a:rPr lang="en-US" sz="3600">
                <a:latin typeface="Arial"/>
                <a:ea typeface="Arial"/>
                <a:cs typeface="Arial"/>
                <a:sym typeface="Arial"/>
              </a:rPr>
              <a:t> is any data that could potentially be used to identify a specific person. </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122" name="Google Shape;122;p6"/>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PERSONALLY IDENTIFIABLE INFORMATION (PII)</a:t>
            </a:r>
            <a:endParaRPr/>
          </a:p>
        </p:txBody>
      </p:sp>
      <p:pic>
        <p:nvPicPr>
          <p:cNvPr id="123" name="Google Shape;123;p6"/>
          <p:cNvPicPr preferRelativeResize="0"/>
          <p:nvPr/>
        </p:nvPicPr>
        <p:blipFill rotWithShape="1">
          <a:blip r:embed="rId4">
            <a:alphaModFix/>
          </a:blip>
          <a:srcRect b="0" l="0" r="0" t="0"/>
          <a:stretch/>
        </p:blipFill>
        <p:spPr>
          <a:xfrm>
            <a:off x="357693" y="2611525"/>
            <a:ext cx="6604005" cy="3962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Abstract white technology background" id="129" name="Google Shape;129;p5"/>
          <p:cNvPicPr preferRelativeResize="0"/>
          <p:nvPr/>
        </p:nvPicPr>
        <p:blipFill rotWithShape="1">
          <a:blip r:embed="rId3">
            <a:alphaModFix amt="25000"/>
          </a:blip>
          <a:srcRect b="0" l="0" r="0" t="0"/>
          <a:stretch/>
        </p:blipFill>
        <p:spPr>
          <a:xfrm>
            <a:off x="187890" y="112734"/>
            <a:ext cx="11749411" cy="6638796"/>
          </a:xfrm>
          <a:prstGeom prst="rect">
            <a:avLst/>
          </a:prstGeom>
          <a:noFill/>
          <a:ln>
            <a:noFill/>
          </a:ln>
        </p:spPr>
      </p:pic>
      <p:sp>
        <p:nvSpPr>
          <p:cNvPr id="130" name="Google Shape;130;p5"/>
          <p:cNvSpPr txBox="1"/>
          <p:nvPr>
            <p:ph idx="1" type="body"/>
          </p:nvPr>
        </p:nvSpPr>
        <p:spPr>
          <a:xfrm>
            <a:off x="687976" y="1210492"/>
            <a:ext cx="10894500" cy="49158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3600"/>
              <a:buNone/>
            </a:pPr>
            <a:r>
              <a:rPr b="1" lang="en-US" sz="3600"/>
              <a:t>Common Internet Myths</a:t>
            </a:r>
            <a:br>
              <a:rPr lang="en-US" sz="3600"/>
            </a:br>
            <a:r>
              <a:rPr lang="en-US" sz="2000"/>
              <a:t> </a:t>
            </a:r>
            <a:endParaRPr sz="3600"/>
          </a:p>
          <a:p>
            <a:pPr indent="-342900" lvl="0" marL="342900" rtl="0" algn="l">
              <a:lnSpc>
                <a:spcPct val="100000"/>
              </a:lnSpc>
              <a:spcBef>
                <a:spcPts val="560"/>
              </a:spcBef>
              <a:spcAft>
                <a:spcPts val="0"/>
              </a:spcAft>
              <a:buClr>
                <a:srgbClr val="FF0000"/>
              </a:buClr>
              <a:buSzPts val="2800"/>
              <a:buChar char="•"/>
            </a:pPr>
            <a:r>
              <a:rPr lang="en-US">
                <a:solidFill>
                  <a:srgbClr val="FF0000"/>
                </a:solidFill>
              </a:rPr>
              <a:t>Myth 1:</a:t>
            </a:r>
            <a:r>
              <a:rPr lang="en-US"/>
              <a:t> If you do not</a:t>
            </a:r>
            <a:br>
              <a:rPr lang="en-US"/>
            </a:br>
            <a:r>
              <a:rPr lang="en-US"/>
              <a:t>put your information </a:t>
            </a:r>
            <a:br>
              <a:rPr lang="en-US"/>
            </a:br>
            <a:r>
              <a:rPr lang="en-US"/>
              <a:t>online, you are safe </a:t>
            </a:r>
            <a:br>
              <a:rPr lang="en-US"/>
            </a:br>
            <a:r>
              <a:rPr lang="en-US"/>
              <a:t>from intrusions. </a:t>
            </a:r>
            <a:endParaRPr/>
          </a:p>
          <a:p>
            <a:pPr indent="-165100" lvl="0" marL="342900" rtl="0" algn="l">
              <a:lnSpc>
                <a:spcPct val="100000"/>
              </a:lnSpc>
              <a:spcBef>
                <a:spcPts val="560"/>
              </a:spcBef>
              <a:spcAft>
                <a:spcPts val="0"/>
              </a:spcAft>
              <a:buClr>
                <a:schemeClr val="dk1"/>
              </a:buClr>
              <a:buSzPts val="2800"/>
              <a:buNone/>
            </a:pPr>
            <a:r>
              <a:t/>
            </a:r>
            <a:endParaRPr/>
          </a:p>
          <a:p>
            <a:pPr indent="-342900" lvl="0" marL="342900" rtl="0" algn="l">
              <a:lnSpc>
                <a:spcPct val="100000"/>
              </a:lnSpc>
              <a:spcBef>
                <a:spcPts val="560"/>
              </a:spcBef>
              <a:spcAft>
                <a:spcPts val="0"/>
              </a:spcAft>
              <a:buClr>
                <a:srgbClr val="FF0000"/>
              </a:buClr>
              <a:buSzPts val="2800"/>
              <a:buChar char="•"/>
            </a:pPr>
            <a:r>
              <a:rPr lang="en-US">
                <a:solidFill>
                  <a:srgbClr val="FF0000"/>
                </a:solidFill>
              </a:rPr>
              <a:t>Myth 2:</a:t>
            </a:r>
            <a:r>
              <a:rPr lang="en-US"/>
              <a:t> If you post </a:t>
            </a:r>
            <a:br>
              <a:rPr lang="en-US"/>
            </a:br>
            <a:r>
              <a:rPr lang="en-US"/>
              <a:t>something online, </a:t>
            </a:r>
            <a:br>
              <a:rPr lang="en-US"/>
            </a:br>
            <a:r>
              <a:rPr lang="en-US"/>
              <a:t>it’s only shared with </a:t>
            </a:r>
            <a:br>
              <a:rPr lang="en-US"/>
            </a:br>
            <a:r>
              <a:rPr lang="en-US"/>
              <a:t>your friends and family.</a:t>
            </a:r>
            <a:endParaRPr/>
          </a:p>
        </p:txBody>
      </p:sp>
      <p:sp>
        <p:nvSpPr>
          <p:cNvPr id="131" name="Google Shape;131;p5"/>
          <p:cNvSpPr txBox="1"/>
          <p:nvPr>
            <p:ph idx="2" type="body"/>
          </p:nvPr>
        </p:nvSpPr>
        <p:spPr>
          <a:xfrm>
            <a:off x="687388" y="261982"/>
            <a:ext cx="10912500" cy="51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PERSONALLY IDENTIFIABLE INFORMATION (PII)</a:t>
            </a:r>
            <a:endParaRPr/>
          </a:p>
        </p:txBody>
      </p:sp>
      <p:pic>
        <p:nvPicPr>
          <p:cNvPr descr="A picture containing table&#10;&#10;Description automatically generated" id="132" name="Google Shape;132;p5"/>
          <p:cNvPicPr preferRelativeResize="0"/>
          <p:nvPr/>
        </p:nvPicPr>
        <p:blipFill rotWithShape="1">
          <a:blip r:embed="rId4">
            <a:alphaModFix/>
          </a:blip>
          <a:srcRect b="0" l="0" r="0" t="0"/>
          <a:stretch/>
        </p:blipFill>
        <p:spPr>
          <a:xfrm>
            <a:off x="5747599" y="2079900"/>
            <a:ext cx="5225201" cy="391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efbfee04e4_0_1"/>
          <p:cNvSpPr txBox="1"/>
          <p:nvPr>
            <p:ph idx="2" type="body"/>
          </p:nvPr>
        </p:nvSpPr>
        <p:spPr>
          <a:xfrm>
            <a:off x="687388" y="261982"/>
            <a:ext cx="10912500" cy="51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720"/>
              </a:spcBef>
              <a:spcAft>
                <a:spcPts val="0"/>
              </a:spcAft>
              <a:buSzPts val="3600"/>
              <a:buNone/>
            </a:pPr>
            <a:r>
              <a:rPr lang="en-US"/>
              <a:t>Passwords Matter</a:t>
            </a:r>
            <a:endParaRPr/>
          </a:p>
        </p:txBody>
      </p:sp>
      <p:pic>
        <p:nvPicPr>
          <p:cNvPr id="139" name="Google Shape;139;g1efbfee04e4_0_1"/>
          <p:cNvPicPr preferRelativeResize="0"/>
          <p:nvPr/>
        </p:nvPicPr>
        <p:blipFill rotWithShape="1">
          <a:blip r:embed="rId3">
            <a:alphaModFix/>
          </a:blip>
          <a:srcRect b="0" l="0" r="0" t="0"/>
          <a:stretch/>
        </p:blipFill>
        <p:spPr>
          <a:xfrm>
            <a:off x="687400" y="1285875"/>
            <a:ext cx="9218600" cy="51854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pic>
        <p:nvPicPr>
          <p:cNvPr descr="Abstract wavy background in light blue and gray tones" id="145" name="Google Shape;145;p7"/>
          <p:cNvPicPr preferRelativeResize="0"/>
          <p:nvPr/>
        </p:nvPicPr>
        <p:blipFill rotWithShape="1">
          <a:blip r:embed="rId3">
            <a:alphaModFix amt="35000"/>
          </a:blip>
          <a:srcRect b="0" l="0" r="0" t="18723"/>
          <a:stretch/>
        </p:blipFill>
        <p:spPr>
          <a:xfrm>
            <a:off x="221072" y="91096"/>
            <a:ext cx="11774111" cy="6704274"/>
          </a:xfrm>
          <a:prstGeom prst="rect">
            <a:avLst/>
          </a:prstGeom>
          <a:noFill/>
          <a:ln>
            <a:noFill/>
          </a:ln>
        </p:spPr>
      </p:pic>
      <p:sp>
        <p:nvSpPr>
          <p:cNvPr id="146" name="Google Shape;146;p7"/>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None/>
            </a:pPr>
            <a:r>
              <a:rPr lang="en-US" sz="4000">
                <a:solidFill>
                  <a:schemeClr val="dk1"/>
                </a:solidFill>
                <a:latin typeface="Arial"/>
                <a:ea typeface="Arial"/>
                <a:cs typeface="Arial"/>
                <a:sym typeface="Arial"/>
              </a:rPr>
              <a:t>A </a:t>
            </a:r>
            <a:r>
              <a:rPr b="1" lang="en-US" sz="4000">
                <a:solidFill>
                  <a:schemeClr val="dk1"/>
                </a:solidFill>
                <a:latin typeface="Arial"/>
                <a:ea typeface="Arial"/>
                <a:cs typeface="Arial"/>
                <a:sym typeface="Arial"/>
              </a:rPr>
              <a:t>password</a:t>
            </a:r>
            <a:r>
              <a:rPr lang="en-US" sz="4000">
                <a:solidFill>
                  <a:schemeClr val="dk1"/>
                </a:solidFill>
                <a:latin typeface="Arial"/>
                <a:ea typeface="Arial"/>
                <a:cs typeface="Arial"/>
                <a:sym typeface="Arial"/>
              </a:rPr>
              <a:t> is string of characters used to verify the identity of a user during the authentication process.</a:t>
            </a:r>
            <a:endParaRPr/>
          </a:p>
          <a:p>
            <a:pPr indent="0" lvl="0" marL="0" rtl="0" algn="l">
              <a:lnSpc>
                <a:spcPct val="100000"/>
              </a:lnSpc>
              <a:spcBef>
                <a:spcPts val="640"/>
              </a:spcBef>
              <a:spcAft>
                <a:spcPts val="0"/>
              </a:spcAft>
              <a:buClr>
                <a:schemeClr val="dk1"/>
              </a:buClr>
              <a:buSzPts val="3200"/>
              <a:buNone/>
            </a:pPr>
            <a:r>
              <a:t/>
            </a:r>
            <a:endParaRPr sz="3200">
              <a:solidFill>
                <a:schemeClr val="dk1"/>
              </a:solidFill>
              <a:latin typeface="Arial"/>
              <a:ea typeface="Arial"/>
              <a:cs typeface="Arial"/>
              <a:sym typeface="Arial"/>
            </a:endParaRPr>
          </a:p>
          <a:p>
            <a:pPr indent="0" lvl="0" marL="4056063" rtl="0" algn="l">
              <a:lnSpc>
                <a:spcPct val="100000"/>
              </a:lnSpc>
              <a:spcBef>
                <a:spcPts val="640"/>
              </a:spcBef>
              <a:spcAft>
                <a:spcPts val="0"/>
              </a:spcAft>
              <a:buClr>
                <a:schemeClr val="accent2"/>
              </a:buClr>
              <a:buSzPts val="3200"/>
              <a:buNone/>
            </a:pPr>
            <a:r>
              <a:rPr b="1" lang="en-US" sz="3200">
                <a:solidFill>
                  <a:schemeClr val="accent2"/>
                </a:solidFill>
                <a:latin typeface="Arial"/>
                <a:ea typeface="Arial"/>
                <a:cs typeface="Arial"/>
                <a:sym typeface="Arial"/>
              </a:rPr>
              <a:t>Passwords help limit access to a system or application to only those users who are authorized to use it.</a:t>
            </a:r>
            <a:endParaRPr sz="3200">
              <a:solidFill>
                <a:schemeClr val="dk1"/>
              </a:solidFill>
              <a:latin typeface="Arial"/>
              <a:ea typeface="Arial"/>
              <a:cs typeface="Arial"/>
              <a:sym typeface="Arial"/>
            </a:endParaRPr>
          </a:p>
          <a:p>
            <a:pPr indent="0" lvl="0" marL="0" rtl="0" algn="ctr">
              <a:lnSpc>
                <a:spcPct val="100000"/>
              </a:lnSpc>
              <a:spcBef>
                <a:spcPts val="560"/>
              </a:spcBef>
              <a:spcAft>
                <a:spcPts val="0"/>
              </a:spcAft>
              <a:buClr>
                <a:schemeClr val="dk1"/>
              </a:buClr>
              <a:buSzPts val="2800"/>
              <a:buNone/>
            </a:pPr>
            <a:r>
              <a:t/>
            </a:r>
            <a:endParaRPr b="1">
              <a:solidFill>
                <a:schemeClr val="dk1"/>
              </a:solidFill>
              <a:latin typeface="Arial"/>
              <a:ea typeface="Arial"/>
              <a:cs typeface="Arial"/>
              <a:sym typeface="Arial"/>
            </a:endParaRPr>
          </a:p>
          <a:p>
            <a:pPr indent="0" lvl="0" marL="0" rtl="0" algn="ctr">
              <a:lnSpc>
                <a:spcPct val="100000"/>
              </a:lnSpc>
              <a:spcBef>
                <a:spcPts val="560"/>
              </a:spcBef>
              <a:spcAft>
                <a:spcPts val="0"/>
              </a:spcAft>
              <a:buClr>
                <a:schemeClr val="dk1"/>
              </a:buClr>
              <a:buSzPts val="2800"/>
              <a:buNone/>
            </a:pPr>
            <a:r>
              <a:t/>
            </a:r>
            <a:endParaRPr b="1">
              <a:solidFill>
                <a:schemeClr val="dk1"/>
              </a:solidFill>
              <a:latin typeface="Arial"/>
              <a:ea typeface="Arial"/>
              <a:cs typeface="Arial"/>
              <a:sym typeface="Arial"/>
            </a:endParaRPr>
          </a:p>
          <a:p>
            <a:pPr indent="0" lvl="0" marL="0" rtl="0" algn="ctr">
              <a:lnSpc>
                <a:spcPct val="100000"/>
              </a:lnSpc>
              <a:spcBef>
                <a:spcPts val="560"/>
              </a:spcBef>
              <a:spcAft>
                <a:spcPts val="0"/>
              </a:spcAft>
              <a:buClr>
                <a:schemeClr val="dk1"/>
              </a:buClr>
              <a:buSzPts val="2800"/>
              <a:buNone/>
            </a:pPr>
            <a:r>
              <a:t/>
            </a:r>
            <a:endParaRPr b="1">
              <a:solidFill>
                <a:schemeClr val="dk1"/>
              </a:solidFill>
              <a:latin typeface="Arial"/>
              <a:ea typeface="Arial"/>
              <a:cs typeface="Arial"/>
              <a:sym typeface="Arial"/>
            </a:endParaRPr>
          </a:p>
          <a:p>
            <a:pPr indent="0" lvl="0" marL="0" rtl="0" algn="ctr">
              <a:lnSpc>
                <a:spcPct val="100000"/>
              </a:lnSpc>
              <a:spcBef>
                <a:spcPts val="560"/>
              </a:spcBef>
              <a:spcAft>
                <a:spcPts val="0"/>
              </a:spcAft>
              <a:buClr>
                <a:schemeClr val="dk1"/>
              </a:buClr>
              <a:buSzPts val="2800"/>
              <a:buNone/>
            </a:pPr>
            <a:r>
              <a:t/>
            </a:r>
            <a:endParaRPr b="1">
              <a:solidFill>
                <a:schemeClr val="dk1"/>
              </a:solidFill>
              <a:latin typeface="Arial"/>
              <a:ea typeface="Arial"/>
              <a:cs typeface="Arial"/>
              <a:sym typeface="Arial"/>
            </a:endParaRPr>
          </a:p>
          <a:p>
            <a:pPr indent="0" lvl="0" marL="0" rtl="0" algn="ctr">
              <a:lnSpc>
                <a:spcPct val="100000"/>
              </a:lnSpc>
              <a:spcBef>
                <a:spcPts val="560"/>
              </a:spcBef>
              <a:spcAft>
                <a:spcPts val="0"/>
              </a:spcAft>
              <a:buClr>
                <a:schemeClr val="dk1"/>
              </a:buClr>
              <a:buSzPts val="2800"/>
              <a:buNone/>
            </a:pPr>
            <a:r>
              <a:t/>
            </a:r>
            <a:endParaRPr b="1">
              <a:solidFill>
                <a:schemeClr val="dk1"/>
              </a:solidFill>
              <a:latin typeface="Arial"/>
              <a:ea typeface="Arial"/>
              <a:cs typeface="Arial"/>
              <a:sym typeface="Arial"/>
            </a:endParaRPr>
          </a:p>
        </p:txBody>
      </p:sp>
      <p:sp>
        <p:nvSpPr>
          <p:cNvPr id="147" name="Google Shape;147;p7"/>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CREATING STRONG PASSWORDS</a:t>
            </a:r>
            <a:endParaRPr/>
          </a:p>
        </p:txBody>
      </p:sp>
      <p:pic>
        <p:nvPicPr>
          <p:cNvPr descr="Image result for password" id="148" name="Google Shape;148;p7"/>
          <p:cNvPicPr preferRelativeResize="0"/>
          <p:nvPr/>
        </p:nvPicPr>
        <p:blipFill rotWithShape="1">
          <a:blip r:embed="rId4">
            <a:alphaModFix/>
          </a:blip>
          <a:srcRect b="0" l="40330" r="6884" t="0"/>
          <a:stretch/>
        </p:blipFill>
        <p:spPr>
          <a:xfrm>
            <a:off x="882694" y="3335885"/>
            <a:ext cx="3496041" cy="27902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pic>
        <p:nvPicPr>
          <p:cNvPr descr="Abstract wavy background in light blue and gray tones" id="154" name="Google Shape;154;p8"/>
          <p:cNvPicPr preferRelativeResize="0"/>
          <p:nvPr/>
        </p:nvPicPr>
        <p:blipFill rotWithShape="1">
          <a:blip r:embed="rId3">
            <a:alphaModFix amt="35000"/>
          </a:blip>
          <a:srcRect b="0" l="0" r="0" t="18723"/>
          <a:stretch/>
        </p:blipFill>
        <p:spPr>
          <a:xfrm>
            <a:off x="221072" y="91096"/>
            <a:ext cx="11774111" cy="6704274"/>
          </a:xfrm>
          <a:prstGeom prst="rect">
            <a:avLst/>
          </a:prstGeom>
          <a:noFill/>
          <a:ln>
            <a:noFill/>
          </a:ln>
        </p:spPr>
      </p:pic>
      <p:sp>
        <p:nvSpPr>
          <p:cNvPr id="155" name="Google Shape;155;p8"/>
          <p:cNvSpPr txBox="1"/>
          <p:nvPr>
            <p:ph idx="1" type="body"/>
          </p:nvPr>
        </p:nvSpPr>
        <p:spPr>
          <a:xfrm>
            <a:off x="687976" y="1210492"/>
            <a:ext cx="10894423" cy="49156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500"/>
              <a:buNone/>
            </a:pPr>
            <a:r>
              <a:rPr lang="en-US" sz="3500">
                <a:latin typeface="Arial"/>
                <a:ea typeface="Arial"/>
                <a:cs typeface="Arial"/>
                <a:sym typeface="Arial"/>
              </a:rPr>
              <a:t>These bad examples of passwords are also some of the most leaked passwords of 2019:</a:t>
            </a:r>
            <a:endParaRPr/>
          </a:p>
          <a:p>
            <a:pPr indent="-165100" lvl="0" marL="342900" rtl="0" algn="l">
              <a:lnSpc>
                <a:spcPct val="90000"/>
              </a:lnSpc>
              <a:spcBef>
                <a:spcPts val="560"/>
              </a:spcBef>
              <a:spcAft>
                <a:spcPts val="0"/>
              </a:spcAft>
              <a:buClr>
                <a:schemeClr val="dk1"/>
              </a:buClr>
              <a:buSzPts val="2800"/>
              <a:buNone/>
            </a:pPr>
            <a:r>
              <a:t/>
            </a:r>
            <a:endParaRPr>
              <a:latin typeface="Arial"/>
              <a:ea typeface="Arial"/>
              <a:cs typeface="Arial"/>
              <a:sym typeface="Arial"/>
            </a:endParaRPr>
          </a:p>
          <a:p>
            <a:pPr indent="-165100" lvl="0" marL="342900" rtl="0" algn="l">
              <a:lnSpc>
                <a:spcPct val="90000"/>
              </a:lnSpc>
              <a:spcBef>
                <a:spcPts val="560"/>
              </a:spcBef>
              <a:spcAft>
                <a:spcPts val="0"/>
              </a:spcAft>
              <a:buClr>
                <a:schemeClr val="dk1"/>
              </a:buClr>
              <a:buSzPts val="2800"/>
              <a:buNone/>
            </a:pPr>
            <a:r>
              <a:t/>
            </a:r>
            <a:endParaRPr>
              <a:latin typeface="Arial"/>
              <a:ea typeface="Arial"/>
              <a:cs typeface="Arial"/>
              <a:sym typeface="Arial"/>
            </a:endParaRPr>
          </a:p>
          <a:p>
            <a:pPr indent="-165100" lvl="0" marL="342900" rtl="0" algn="l">
              <a:lnSpc>
                <a:spcPct val="90000"/>
              </a:lnSpc>
              <a:spcBef>
                <a:spcPts val="560"/>
              </a:spcBef>
              <a:spcAft>
                <a:spcPts val="0"/>
              </a:spcAft>
              <a:buClr>
                <a:schemeClr val="dk1"/>
              </a:buClr>
              <a:buSzPts val="2800"/>
              <a:buNone/>
            </a:pPr>
            <a:r>
              <a:t/>
            </a:r>
            <a:endParaRPr>
              <a:latin typeface="Arial"/>
              <a:ea typeface="Arial"/>
              <a:cs typeface="Arial"/>
              <a:sym typeface="Arial"/>
            </a:endParaRPr>
          </a:p>
          <a:p>
            <a:pPr indent="-165100" lvl="0" marL="342900" rtl="0" algn="l">
              <a:lnSpc>
                <a:spcPct val="90000"/>
              </a:lnSpc>
              <a:spcBef>
                <a:spcPts val="560"/>
              </a:spcBef>
              <a:spcAft>
                <a:spcPts val="0"/>
              </a:spcAft>
              <a:buClr>
                <a:schemeClr val="dk1"/>
              </a:buClr>
              <a:buSzPts val="2800"/>
              <a:buNone/>
            </a:pPr>
            <a:r>
              <a:t/>
            </a:r>
            <a:endParaRPr>
              <a:latin typeface="Arial"/>
              <a:ea typeface="Arial"/>
              <a:cs typeface="Arial"/>
              <a:sym typeface="Arial"/>
            </a:endParaRPr>
          </a:p>
          <a:p>
            <a:pPr indent="-165100" lvl="0" marL="342900" rtl="0" algn="l">
              <a:lnSpc>
                <a:spcPct val="90000"/>
              </a:lnSpc>
              <a:spcBef>
                <a:spcPts val="560"/>
              </a:spcBef>
              <a:spcAft>
                <a:spcPts val="0"/>
              </a:spcAft>
              <a:buClr>
                <a:schemeClr val="dk1"/>
              </a:buClr>
              <a:buSzPts val="2800"/>
              <a:buNone/>
            </a:pPr>
            <a:r>
              <a:t/>
            </a:r>
            <a:endParaRPr>
              <a:latin typeface="Arial"/>
              <a:ea typeface="Arial"/>
              <a:cs typeface="Arial"/>
              <a:sym typeface="Arial"/>
            </a:endParaRPr>
          </a:p>
          <a:p>
            <a:pPr indent="0" lvl="0" marL="0" rtl="0" algn="l">
              <a:lnSpc>
                <a:spcPct val="100000"/>
              </a:lnSpc>
              <a:spcBef>
                <a:spcPts val="560"/>
              </a:spcBef>
              <a:spcAft>
                <a:spcPts val="0"/>
              </a:spcAft>
              <a:buClr>
                <a:schemeClr val="dk1"/>
              </a:buClr>
              <a:buSzPts val="2800"/>
              <a:buNone/>
            </a:pPr>
            <a:r>
              <a:t/>
            </a:r>
            <a:endParaRPr>
              <a:latin typeface="Arial"/>
              <a:ea typeface="Arial"/>
              <a:cs typeface="Arial"/>
              <a:sym typeface="Arial"/>
            </a:endParaRPr>
          </a:p>
          <a:p>
            <a:pPr indent="0" lvl="0" marL="0" rtl="0" algn="ctr">
              <a:lnSpc>
                <a:spcPct val="100000"/>
              </a:lnSpc>
              <a:spcBef>
                <a:spcPts val="480"/>
              </a:spcBef>
              <a:spcAft>
                <a:spcPts val="0"/>
              </a:spcAft>
              <a:buClr>
                <a:schemeClr val="dk1"/>
              </a:buClr>
              <a:buSzPts val="2400"/>
              <a:buNone/>
            </a:pPr>
            <a:r>
              <a:rPr lang="en-US" sz="2400">
                <a:latin typeface="Arial"/>
                <a:ea typeface="Arial"/>
                <a:cs typeface="Arial"/>
                <a:sym typeface="Arial"/>
              </a:rPr>
              <a:t>Also avoid using birthdays, addresses, names of pets, and names of movies and TV shows as passwords</a:t>
            </a:r>
            <a:endParaRPr/>
          </a:p>
          <a:p>
            <a:pPr indent="0" lvl="0" marL="0" rtl="0" algn="l">
              <a:lnSpc>
                <a:spcPct val="100000"/>
              </a:lnSpc>
              <a:spcBef>
                <a:spcPts val="560"/>
              </a:spcBef>
              <a:spcAft>
                <a:spcPts val="0"/>
              </a:spcAft>
              <a:buClr>
                <a:schemeClr val="dk1"/>
              </a:buClr>
              <a:buSzPts val="2800"/>
              <a:buNone/>
            </a:pPr>
            <a:r>
              <a:t/>
            </a:r>
            <a:endParaRPr>
              <a:latin typeface="Arial"/>
              <a:ea typeface="Arial"/>
              <a:cs typeface="Arial"/>
              <a:sym typeface="Arial"/>
            </a:endParaRPr>
          </a:p>
          <a:p>
            <a:pPr indent="0" lvl="0" marL="0" rtl="0" algn="l">
              <a:lnSpc>
                <a:spcPct val="100000"/>
              </a:lnSpc>
              <a:spcBef>
                <a:spcPts val="560"/>
              </a:spcBef>
              <a:spcAft>
                <a:spcPts val="0"/>
              </a:spcAft>
              <a:buClr>
                <a:schemeClr val="dk1"/>
              </a:buClr>
              <a:buSzPts val="2800"/>
              <a:buNone/>
            </a:pPr>
            <a:r>
              <a:t/>
            </a:r>
            <a:endParaRPr>
              <a:latin typeface="Arial"/>
              <a:ea typeface="Arial"/>
              <a:cs typeface="Arial"/>
              <a:sym typeface="Arial"/>
            </a:endParaRPr>
          </a:p>
        </p:txBody>
      </p:sp>
      <p:sp>
        <p:nvSpPr>
          <p:cNvPr id="156" name="Google Shape;156;p8"/>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CREATING STRONG PASSWORDS</a:t>
            </a:r>
            <a:endParaRPr/>
          </a:p>
        </p:txBody>
      </p:sp>
      <p:graphicFrame>
        <p:nvGraphicFramePr>
          <p:cNvPr id="157" name="Google Shape;157;p8"/>
          <p:cNvGraphicFramePr/>
          <p:nvPr/>
        </p:nvGraphicFramePr>
        <p:xfrm>
          <a:off x="2194314" y="2744889"/>
          <a:ext cx="3000000" cy="3000000"/>
        </p:xfrm>
        <a:graphic>
          <a:graphicData uri="http://schemas.openxmlformats.org/drawingml/2006/table">
            <a:tbl>
              <a:tblPr bandRow="1" firstRow="1">
                <a:noFill/>
                <a:tableStyleId>{BF9FC63A-C614-40CD-9ADF-18FADE36FAD5}</a:tableStyleId>
              </a:tblPr>
              <a:tblGrid>
                <a:gridCol w="3036300"/>
                <a:gridCol w="476707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accent1"/>
                          </a:solidFill>
                        </a:rPr>
                        <a:t>Do Not Use</a:t>
                      </a:r>
                      <a:endParaRPr sz="1400" u="none" cap="none" strike="noStrike"/>
                    </a:p>
                  </a:txBody>
                  <a:tcPr marT="45725" marB="45725" marR="91450" marL="91450">
                    <a:solidFill>
                      <a:srgbClr val="85A5C1">
                        <a:alpha val="20000"/>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accent1"/>
                          </a:solidFill>
                        </a:rPr>
                        <a:t>Example</a:t>
                      </a:r>
                      <a:endParaRPr sz="1400" u="none" cap="none" strike="noStrike"/>
                    </a:p>
                  </a:txBody>
                  <a:tcPr marT="45725" marB="45725" marR="91450" marL="91450">
                    <a:solidFill>
                      <a:srgbClr val="85A5C1">
                        <a:alpha val="20000"/>
                      </a:srgbClr>
                    </a:solidFill>
                  </a:tcPr>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Consecutive numbers / keyboard letters</a:t>
                      </a:r>
                      <a:endParaRPr sz="1400" u="none" cap="none" strike="noStrike"/>
                    </a:p>
                  </a:txBody>
                  <a:tcPr marT="45725" marB="45725" marR="91450" marL="91450">
                    <a:solidFill>
                      <a:srgbClr val="85A5C1">
                        <a:alpha val="20000"/>
                      </a:srgbClr>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solidFill>
                            <a:schemeClr val="dk1"/>
                          </a:solidFill>
                          <a:latin typeface="Arial"/>
                          <a:ea typeface="Arial"/>
                          <a:cs typeface="Arial"/>
                          <a:sym typeface="Arial"/>
                        </a:rPr>
                        <a:t>1234567890, qwerty, asdfghj, 112233</a:t>
                      </a:r>
                      <a:endParaRPr sz="1400" u="none" cap="none" strike="noStrike"/>
                    </a:p>
                  </a:txBody>
                  <a:tcPr marT="45725" marB="45725" marR="91450" marL="91450">
                    <a:solidFill>
                      <a:srgbClr val="85A5C1">
                        <a:alpha val="20000"/>
                      </a:srgbClr>
                    </a:solidFill>
                  </a:tcPr>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Names</a:t>
                      </a:r>
                      <a:endParaRPr sz="1400" u="none" cap="none" strike="noStrike"/>
                    </a:p>
                  </a:txBody>
                  <a:tcPr marT="45725" marB="45725" marR="91450" marL="91450">
                    <a:solidFill>
                      <a:srgbClr val="85A5C1">
                        <a:alpha val="20000"/>
                      </a:srgbClr>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solidFill>
                            <a:schemeClr val="dk1"/>
                          </a:solidFill>
                          <a:latin typeface="Arial"/>
                          <a:ea typeface="Arial"/>
                          <a:cs typeface="Arial"/>
                          <a:sym typeface="Arial"/>
                        </a:rPr>
                        <a:t>Michael, Daniel, Hannah, Jessica</a:t>
                      </a:r>
                      <a:endParaRPr sz="1400" u="none" cap="none" strike="noStrike"/>
                    </a:p>
                  </a:txBody>
                  <a:tcPr marT="45725" marB="45725" marR="91450" marL="91450">
                    <a:solidFill>
                      <a:srgbClr val="85A5C1">
                        <a:alpha val="20000"/>
                      </a:srgbClr>
                    </a:solidFill>
                  </a:tcPr>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Dictionary Words</a:t>
                      </a:r>
                      <a:endParaRPr sz="1400" u="none" cap="none" strike="noStrike"/>
                    </a:p>
                  </a:txBody>
                  <a:tcPr marT="45725" marB="45725" marR="91450" marL="91450">
                    <a:solidFill>
                      <a:srgbClr val="85A5C1">
                        <a:alpha val="20000"/>
                      </a:srgbClr>
                    </a:solidFill>
                  </a:tcPr>
                </a:tc>
                <a:tc>
                  <a:txBody>
                    <a:bodyPr/>
                    <a:lstStyle/>
                    <a:p>
                      <a:pPr indent="0" lvl="0" marL="0" marR="0" rtl="0" algn="l">
                        <a:lnSpc>
                          <a:spcPct val="100000"/>
                        </a:lnSpc>
                        <a:spcBef>
                          <a:spcPts val="0"/>
                        </a:spcBef>
                        <a:spcAft>
                          <a:spcPts val="0"/>
                        </a:spcAft>
                        <a:buClr>
                          <a:schemeClr val="dk1"/>
                        </a:buClr>
                        <a:buSzPts val="2000"/>
                        <a:buFont typeface="Arial"/>
                        <a:buNone/>
                      </a:pPr>
                      <a:r>
                        <a:rPr lang="en-US" sz="2000" u="none" cap="none" strike="noStrike">
                          <a:solidFill>
                            <a:schemeClr val="dk1"/>
                          </a:solidFill>
                          <a:latin typeface="Arial"/>
                          <a:ea typeface="Arial"/>
                          <a:cs typeface="Arial"/>
                          <a:sym typeface="Arial"/>
                        </a:rPr>
                        <a:t>Password, Monkey, sunshine, princess</a:t>
                      </a:r>
                      <a:endParaRPr sz="1400" u="none" cap="none" strike="noStrike"/>
                    </a:p>
                  </a:txBody>
                  <a:tcPr marT="45725" marB="45725" marR="91450" marL="91450">
                    <a:solidFill>
                      <a:srgbClr val="85A5C1">
                        <a:alpha val="20000"/>
                      </a:srgbClr>
                    </a:solidFill>
                  </a:tcPr>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Phone Numbers/SSN</a:t>
                      </a:r>
                      <a:endParaRPr sz="1400" u="none" cap="none" strike="noStrike"/>
                    </a:p>
                  </a:txBody>
                  <a:tcPr marT="45725" marB="45725" marR="91450" marL="91450">
                    <a:solidFill>
                      <a:srgbClr val="85A5C1">
                        <a:alpha val="20000"/>
                      </a:srgbClr>
                    </a:solidFill>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solidFill>
                            <a:schemeClr val="dk1"/>
                          </a:solidFill>
                          <a:latin typeface="Arial"/>
                          <a:ea typeface="Arial"/>
                          <a:cs typeface="Arial"/>
                          <a:sym typeface="Arial"/>
                        </a:rPr>
                        <a:t>5555551234, 111230987</a:t>
                      </a:r>
                      <a:endParaRPr sz="1400" u="none" cap="none" strike="noStrike"/>
                    </a:p>
                  </a:txBody>
                  <a:tcPr marT="45725" marB="45725" marR="91450" marL="91450">
                    <a:solidFill>
                      <a:srgbClr val="85A5C1">
                        <a:alpha val="20000"/>
                      </a:srgb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Abstract wavy background in light blue and gray tones" id="163" name="Google Shape;163;p9"/>
          <p:cNvPicPr preferRelativeResize="0"/>
          <p:nvPr/>
        </p:nvPicPr>
        <p:blipFill rotWithShape="1">
          <a:blip r:embed="rId3">
            <a:alphaModFix amt="35000"/>
          </a:blip>
          <a:srcRect b="0" l="0" r="0" t="18723"/>
          <a:stretch/>
        </p:blipFill>
        <p:spPr>
          <a:xfrm>
            <a:off x="221072" y="91096"/>
            <a:ext cx="11774111" cy="6704274"/>
          </a:xfrm>
          <a:prstGeom prst="rect">
            <a:avLst/>
          </a:prstGeom>
          <a:noFill/>
          <a:ln>
            <a:noFill/>
          </a:ln>
        </p:spPr>
      </p:pic>
      <p:sp>
        <p:nvSpPr>
          <p:cNvPr id="164" name="Google Shape;164;p9"/>
          <p:cNvSpPr txBox="1"/>
          <p:nvPr>
            <p:ph idx="2" type="body"/>
          </p:nvPr>
        </p:nvSpPr>
        <p:spPr>
          <a:xfrm>
            <a:off x="687388" y="261982"/>
            <a:ext cx="10912475" cy="5127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a:t>CREATING STRONG PASSWORDS</a:t>
            </a:r>
            <a:endParaRPr/>
          </a:p>
        </p:txBody>
      </p:sp>
      <p:sp>
        <p:nvSpPr>
          <p:cNvPr id="165" name="Google Shape;165;p9"/>
          <p:cNvSpPr txBox="1"/>
          <p:nvPr/>
        </p:nvSpPr>
        <p:spPr>
          <a:xfrm>
            <a:off x="1645966" y="1190497"/>
            <a:ext cx="890006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COMPLEX PASSWORD = STRONGER PASSWORD</a:t>
            </a:r>
            <a:endParaRPr b="0" i="0" sz="1600" u="none" cap="none" strike="noStrike">
              <a:solidFill>
                <a:schemeClr val="dk1"/>
              </a:solidFill>
              <a:latin typeface="Arial"/>
              <a:ea typeface="Arial"/>
              <a:cs typeface="Arial"/>
              <a:sym typeface="Arial"/>
            </a:endParaRPr>
          </a:p>
        </p:txBody>
      </p:sp>
      <p:sp>
        <p:nvSpPr>
          <p:cNvPr id="166" name="Google Shape;166;p9"/>
          <p:cNvSpPr/>
          <p:nvPr/>
        </p:nvSpPr>
        <p:spPr>
          <a:xfrm>
            <a:off x="2401824" y="1731556"/>
            <a:ext cx="7729728" cy="954107"/>
          </a:xfrm>
          <a:prstGeom prst="rect">
            <a:avLst/>
          </a:prstGeom>
          <a:noFill/>
          <a:ln>
            <a:noFill/>
          </a:ln>
        </p:spPr>
        <p:txBody>
          <a:bodyPr anchorCtr="0" anchor="t" bIns="45700" lIns="91425" spcFirstLastPara="1" rIns="91425" wrap="square" tIns="45700">
            <a:spAutoFit/>
          </a:bodyPr>
          <a:lstStyle/>
          <a:p>
            <a:pPr indent="-231775" lvl="0" marL="231775" marR="0" rtl="0" algn="l">
              <a:lnSpc>
                <a:spcPct val="100000"/>
              </a:lnSpc>
              <a:spcBef>
                <a:spcPts val="0"/>
              </a:spcBef>
              <a:spcAft>
                <a:spcPts val="0"/>
              </a:spcAft>
              <a:buClr>
                <a:srgbClr val="00B0F0"/>
              </a:buClr>
              <a:buSzPts val="2800"/>
              <a:buFont typeface="Arial"/>
              <a:buChar char="•"/>
            </a:pPr>
            <a:r>
              <a:rPr b="0" i="0" lang="en-US" sz="2800" u="none" cap="none" strike="noStrike">
                <a:solidFill>
                  <a:srgbClr val="00B0F0"/>
                </a:solidFill>
                <a:latin typeface="Arial"/>
                <a:ea typeface="Arial"/>
                <a:cs typeface="Arial"/>
                <a:sym typeface="Arial"/>
              </a:rPr>
              <a:t>UPPERCASE letters</a:t>
            </a:r>
            <a:endParaRPr b="0" i="0" sz="1400" u="none" cap="none" strike="noStrike">
              <a:solidFill>
                <a:srgbClr val="000000"/>
              </a:solidFill>
              <a:latin typeface="Arial"/>
              <a:ea typeface="Arial"/>
              <a:cs typeface="Arial"/>
              <a:sym typeface="Arial"/>
            </a:endParaRPr>
          </a:p>
          <a:p>
            <a:pPr indent="-231775" lvl="0" marL="231775" marR="0" rtl="0" algn="l">
              <a:lnSpc>
                <a:spcPct val="100000"/>
              </a:lnSpc>
              <a:spcBef>
                <a:spcPts val="0"/>
              </a:spcBef>
              <a:spcAft>
                <a:spcPts val="0"/>
              </a:spcAft>
              <a:buClr>
                <a:srgbClr val="00B0F0"/>
              </a:buClr>
              <a:buSzPts val="2800"/>
              <a:buFont typeface="Arial"/>
              <a:buChar char="•"/>
            </a:pPr>
            <a:r>
              <a:rPr b="0" i="0" lang="en-US" sz="2800" u="none" cap="none" strike="noStrike">
                <a:solidFill>
                  <a:srgbClr val="00B0F0"/>
                </a:solidFill>
                <a:latin typeface="Arial"/>
                <a:ea typeface="Arial"/>
                <a:cs typeface="Arial"/>
                <a:sym typeface="Arial"/>
              </a:rPr>
              <a:t>Lowercase letters</a:t>
            </a:r>
            <a:endParaRPr b="0" i="0" sz="1400" u="none" cap="none" strike="noStrike">
              <a:solidFill>
                <a:srgbClr val="000000"/>
              </a:solidFill>
              <a:latin typeface="Arial"/>
              <a:ea typeface="Arial"/>
              <a:cs typeface="Arial"/>
              <a:sym typeface="Arial"/>
            </a:endParaRPr>
          </a:p>
          <a:p>
            <a:pPr indent="-225425" lvl="0" marL="457200" marR="0" rtl="0" algn="l">
              <a:lnSpc>
                <a:spcPct val="100000"/>
              </a:lnSpc>
              <a:spcBef>
                <a:spcPts val="0"/>
              </a:spcBef>
              <a:spcAft>
                <a:spcPts val="0"/>
              </a:spcAft>
              <a:buClr>
                <a:srgbClr val="00B0F0"/>
              </a:buClr>
              <a:buSzPts val="2800"/>
              <a:buFont typeface="Arial"/>
              <a:buChar char="•"/>
            </a:pPr>
            <a:r>
              <a:rPr b="0" i="0" lang="en-US" sz="2800" u="none" cap="none" strike="noStrike">
                <a:solidFill>
                  <a:srgbClr val="00B0F0"/>
                </a:solidFill>
                <a:latin typeface="Arial"/>
                <a:ea typeface="Arial"/>
                <a:cs typeface="Arial"/>
                <a:sym typeface="Arial"/>
              </a:rPr>
              <a:t>Numbers (12345)</a:t>
            </a:r>
            <a:endParaRPr b="0" i="0" sz="1400" u="none" cap="none" strike="noStrike">
              <a:solidFill>
                <a:srgbClr val="000000"/>
              </a:solidFill>
              <a:latin typeface="Arial"/>
              <a:ea typeface="Arial"/>
              <a:cs typeface="Arial"/>
              <a:sym typeface="Arial"/>
            </a:endParaRPr>
          </a:p>
          <a:p>
            <a:pPr indent="-225425" lvl="0" marL="457200" marR="0" rtl="0" algn="l">
              <a:lnSpc>
                <a:spcPct val="100000"/>
              </a:lnSpc>
              <a:spcBef>
                <a:spcPts val="0"/>
              </a:spcBef>
              <a:spcAft>
                <a:spcPts val="0"/>
              </a:spcAft>
              <a:buClr>
                <a:srgbClr val="00B0F0"/>
              </a:buClr>
              <a:buSzPts val="2800"/>
              <a:buFont typeface="Arial"/>
              <a:buChar char="•"/>
            </a:pPr>
            <a:r>
              <a:rPr b="0" i="0" lang="en-US" sz="2800" u="none" cap="none" strike="noStrike">
                <a:solidFill>
                  <a:srgbClr val="00B0F0"/>
                </a:solidFill>
                <a:latin typeface="Arial"/>
                <a:ea typeface="Arial"/>
                <a:cs typeface="Arial"/>
                <a:sym typeface="Arial"/>
              </a:rPr>
              <a:t>Symbols (@#$&amp;*+)</a:t>
            </a:r>
            <a:endParaRPr b="0" i="0" sz="1400" u="none" cap="none" strike="noStrike">
              <a:solidFill>
                <a:srgbClr val="000000"/>
              </a:solidFill>
              <a:latin typeface="Arial"/>
              <a:ea typeface="Arial"/>
              <a:cs typeface="Arial"/>
              <a:sym typeface="Arial"/>
            </a:endParaRPr>
          </a:p>
        </p:txBody>
      </p:sp>
      <p:pic>
        <p:nvPicPr>
          <p:cNvPr descr="A screenshot of a cell phone&#10;&#10;Description automatically generated" id="167" name="Google Shape;167;p9">
            <a:hlinkClick r:id="rId4"/>
          </p:cNvPr>
          <p:cNvPicPr preferRelativeResize="0"/>
          <p:nvPr/>
        </p:nvPicPr>
        <p:blipFill rotWithShape="1">
          <a:blip r:embed="rId5">
            <a:alphaModFix/>
          </a:blip>
          <a:srcRect b="0" l="0" r="0" t="27769"/>
          <a:stretch/>
        </p:blipFill>
        <p:spPr>
          <a:xfrm>
            <a:off x="3437601" y="3552624"/>
            <a:ext cx="5316800" cy="2909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2018-10-09T15:39:02Z</dcterms:created>
  <dc:creator>Madhumanti Debnath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0x0101006C7CE43ADD1E3648A15B1370199C2B69</vt:lpwstr>
  </property>
  <property fmtid="{D5CDD505-2E9C-101B-9397-08002B2CF9AE}" pid="3" name="MediaServiceImageTags">
    <vt:lpwstr/>
  </property>
</Properties>
</file>